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y="6858000" cx="12192000"/>
  <p:notesSz cx="6858000" cy="9144000"/>
  <p:embeddedFontLst>
    <p:embeddedFont>
      <p:font typeface="Teko"/>
      <p:regular r:id="rId33"/>
      <p:bold r:id="rId34"/>
    </p:embeddedFont>
    <p:embeddedFont>
      <p:font typeface="Libre Franklin Black"/>
      <p:bold r:id="rId35"/>
      <p:boldItalic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7" roundtripDataSignature="AMtx7mgU+48aL0JdU3BTQXLU7ZirX6H3M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font" Target="fonts/Teko-regular.fntdata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font" Target="fonts/LibreFranklinBlack-bold.fntdata"/><Relationship Id="rId12" Type="http://schemas.openxmlformats.org/officeDocument/2006/relationships/slide" Target="slides/slide8.xml"/><Relationship Id="rId34" Type="http://schemas.openxmlformats.org/officeDocument/2006/relationships/font" Target="fonts/Teko-bold.fntdata"/><Relationship Id="rId15" Type="http://schemas.openxmlformats.org/officeDocument/2006/relationships/slide" Target="slides/slide11.xml"/><Relationship Id="rId37" Type="http://customschemas.google.com/relationships/presentationmetadata" Target="metadata"/><Relationship Id="rId14" Type="http://schemas.openxmlformats.org/officeDocument/2006/relationships/slide" Target="slides/slide10.xml"/><Relationship Id="rId36" Type="http://schemas.openxmlformats.org/officeDocument/2006/relationships/font" Target="fonts/LibreFranklinBlack-boldItalic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a-DK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BRITT: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21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da-DK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MEDLEMSUNDERSØGELSE 2023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21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da-DK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VISION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2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da-DK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VÆRDIGRUNDLAG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da-DK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ÅRET DER ER GÅET MED AFSÆT I DEN SKRIFTLIGE BERETNING</a:t>
            </a:r>
            <a:endParaRPr/>
          </a:p>
        </p:txBody>
      </p:sp>
      <p:sp>
        <p:nvSpPr>
          <p:cNvPr id="96" name="Google Shape;9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50a5b00b49_1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g350a5b00b49_1_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50b6956d1a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g350b6956d1a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a-DK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MORTEN: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da-DK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HVORDAN UDVIKLINGEN ER IFT. MEDLEMSTAL OG FACILITETER</a:t>
            </a:r>
            <a:endParaRPr/>
          </a:p>
        </p:txBody>
      </p:sp>
      <p:sp>
        <p:nvSpPr>
          <p:cNvPr id="119" name="Google Shape;11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da-DK"/>
              <a:t>HENRIK</a:t>
            </a:r>
            <a:endParaRPr/>
          </a:p>
        </p:txBody>
      </p:sp>
      <p:sp>
        <p:nvSpPr>
          <p:cNvPr id="153" name="Google Shape;15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3507fed91f2_0_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3507fed91f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50c1994405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g350c1994405_0_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50c1994405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g350c1994405_0_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g indholdsobjekt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0" name="Google Shape;20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fsnitsoverskrift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o indholdsobjekter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ammenligning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un titel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om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dhold med billedtekst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llede med billedtekst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g lodret teks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odret titel og teks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" name="Google Shape;85;p1"/>
          <p:cNvPicPr preferRelativeResize="0"/>
          <p:nvPr/>
        </p:nvPicPr>
        <p:blipFill rotWithShape="1">
          <a:blip r:embed="rId3">
            <a:alphaModFix/>
          </a:blip>
          <a:srcRect b="20561" l="0" r="857" t="505"/>
          <a:stretch/>
        </p:blipFill>
        <p:spPr>
          <a:xfrm>
            <a:off x="20" y="1282"/>
            <a:ext cx="12188952" cy="685671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 txBox="1"/>
          <p:nvPr/>
        </p:nvSpPr>
        <p:spPr>
          <a:xfrm>
            <a:off x="575594" y="3684523"/>
            <a:ext cx="11037804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Libre Franklin Black"/>
              <a:buNone/>
            </a:pPr>
            <a:r>
              <a:rPr b="1" i="0" lang="da-DK" sz="6900" u="none" cap="none" strike="noStrike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VELKOMMEN TIL GENERALFORSAMLING </a:t>
            </a:r>
            <a:endParaRPr sz="300"/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Libre Franklin Black"/>
              <a:buNone/>
            </a:pPr>
            <a:r>
              <a:rPr b="1" i="0" lang="da-DK" sz="6900" u="none" cap="none" strike="noStrike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I AMAGER SK</a:t>
            </a:r>
            <a:endParaRPr sz="3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Libre Franklin Black"/>
              <a:buNone/>
            </a:pPr>
            <a:r>
              <a:rPr b="1" lang="da-DK">
                <a:latin typeface="Libre Franklin Black"/>
                <a:ea typeface="Libre Franklin Black"/>
                <a:cs typeface="Libre Franklin Black"/>
                <a:sym typeface="Libre Franklin Black"/>
              </a:rPr>
              <a:t>DAGSORDEN</a:t>
            </a:r>
            <a:endParaRPr b="1">
              <a:latin typeface="Libre Franklin Black"/>
              <a:ea typeface="Libre Franklin Black"/>
              <a:cs typeface="Libre Franklin Black"/>
              <a:sym typeface="Libre Franklin Black"/>
            </a:endParaRPr>
          </a:p>
        </p:txBody>
      </p:sp>
      <p:sp>
        <p:nvSpPr>
          <p:cNvPr id="92" name="Google Shape;92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rabicPeriod"/>
            </a:pPr>
            <a:r>
              <a:rPr lang="da-DK"/>
              <a:t>Valg af dirigent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rabicPeriod"/>
            </a:pPr>
            <a:r>
              <a:rPr lang="da-DK"/>
              <a:t>Valg af referent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rabicPeriod"/>
            </a:pPr>
            <a:r>
              <a:rPr lang="da-DK"/>
              <a:t>Bestyrelsens beretning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rabicPeriod"/>
            </a:pPr>
            <a:r>
              <a:rPr lang="da-DK"/>
              <a:t>Kassererens beretning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rabicPeriod"/>
            </a:pPr>
            <a:r>
              <a:rPr lang="da-DK"/>
              <a:t>Indkomne forslag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rabicPeriod"/>
            </a:pPr>
            <a:r>
              <a:rPr lang="da-DK"/>
              <a:t>Valg til bestyrelsen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rabicPeriod"/>
            </a:pPr>
            <a:r>
              <a:rPr lang="da-DK"/>
              <a:t>Evt.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descr="Amager SK - Home | Facebook" id="93" name="Google Shape;9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39629" y="508647"/>
            <a:ext cx="1245912" cy="1245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3"/>
          <p:cNvSpPr txBox="1"/>
          <p:nvPr/>
        </p:nvSpPr>
        <p:spPr>
          <a:xfrm>
            <a:off x="564414" y="2480020"/>
            <a:ext cx="1097398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Font typeface="Libre Franklin Black"/>
              <a:buNone/>
            </a:pPr>
            <a:r>
              <a:rPr b="1" i="0" lang="da-DK" sz="9500" u="none" cap="none" strike="noStrike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3. BESTYRELSENS BERETNING 2024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50a5b00b49_1_7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da-DK"/>
              <a:t>Udgangspunkt i Medlemsundersøgelse 2023</a:t>
            </a:r>
            <a:endParaRPr/>
          </a:p>
        </p:txBody>
      </p:sp>
      <p:sp>
        <p:nvSpPr>
          <p:cNvPr id="105" name="Google Shape;105;g350a5b00b49_1_7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4000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2700"/>
              <a:buChar char="•"/>
            </a:pPr>
            <a:r>
              <a:rPr lang="da-DK" sz="2700"/>
              <a:t>En del af arbejdet med Vision 2024-2028.</a:t>
            </a:r>
            <a:endParaRPr sz="2700"/>
          </a:p>
          <a:p>
            <a:pPr indent="-4000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•"/>
            </a:pPr>
            <a:r>
              <a:rPr lang="da-DK" sz="2700"/>
              <a:t>243 svar. </a:t>
            </a:r>
            <a:r>
              <a:rPr lang="da-DK" sz="2700"/>
              <a:t>Mange positive ting. </a:t>
            </a:r>
            <a:endParaRPr sz="2700"/>
          </a:p>
          <a:p>
            <a:pPr indent="-4000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•"/>
            </a:pPr>
            <a:r>
              <a:rPr lang="da-DK" sz="2700"/>
              <a:t>Men også noget at arbejde med:</a:t>
            </a:r>
            <a:endParaRPr sz="2700"/>
          </a:p>
          <a:p>
            <a:pPr indent="-4000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•"/>
            </a:pPr>
            <a:r>
              <a:rPr lang="da-DK" sz="2700"/>
              <a:t>Klubfølelsen halter lidt.</a:t>
            </a:r>
            <a:endParaRPr sz="2700"/>
          </a:p>
          <a:p>
            <a:pPr indent="-4000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•"/>
            </a:pPr>
            <a:r>
              <a:rPr lang="da-DK" sz="2700"/>
              <a:t>Vi kommunikerer for </a:t>
            </a:r>
            <a:r>
              <a:rPr lang="da-DK" sz="2700"/>
              <a:t>lidt til medlemmerne - særligt nye i klubben.</a:t>
            </a:r>
            <a:endParaRPr sz="2700"/>
          </a:p>
          <a:p>
            <a:pPr indent="-4000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•"/>
            </a:pPr>
            <a:r>
              <a:rPr lang="da-DK" sz="2700"/>
              <a:t>Trænergruppen efterspørger hjælp og anerkendelse.</a:t>
            </a:r>
            <a:endParaRPr sz="2700"/>
          </a:p>
          <a:p>
            <a:pPr indent="-4000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•"/>
            </a:pPr>
            <a:r>
              <a:rPr lang="da-DK" sz="2700"/>
              <a:t>Spillerne efterspørger mere varieret og udviklende træning.</a:t>
            </a:r>
            <a:endParaRPr sz="2700"/>
          </a:p>
          <a:p>
            <a:pPr indent="-4000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•"/>
            </a:pPr>
            <a:r>
              <a:rPr lang="da-DK" sz="2700"/>
              <a:t>Faciliteter: Bl.a. at caféen skal være mere åben. </a:t>
            </a:r>
            <a:endParaRPr sz="2700"/>
          </a:p>
          <a:p>
            <a:pPr indent="-4000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•"/>
            </a:pPr>
            <a:r>
              <a:rPr lang="da-DK" sz="2700"/>
              <a:t>Frivillige efterspørger koordinering og anerkendelse.</a:t>
            </a:r>
            <a:endParaRPr sz="27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60598" y="370919"/>
            <a:ext cx="9899259" cy="6116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0b6956d1a_0_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da-DK"/>
              <a:t>Mere om 2024 </a:t>
            </a:r>
            <a:endParaRPr/>
          </a:p>
        </p:txBody>
      </p:sp>
      <p:sp>
        <p:nvSpPr>
          <p:cNvPr id="116" name="Google Shape;116;g350b6956d1a_0_5"/>
          <p:cNvSpPr txBox="1"/>
          <p:nvPr>
            <p:ph idx="1" type="body"/>
          </p:nvPr>
        </p:nvSpPr>
        <p:spPr>
          <a:xfrm>
            <a:off x="838200" y="1446250"/>
            <a:ext cx="10766700" cy="514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62500" lnSpcReduction="20000"/>
          </a:bodyPr>
          <a:lstStyle/>
          <a:p>
            <a:pPr indent="-335756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Foreningsteam: Mia, Poul, Mathias, Sandra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Administration styrket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Dialog med og hjælp til trænere og frivillige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Kommunikation til medlemmer og omverden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én vej ind</a:t>
            </a:r>
            <a:endParaRPr sz="2700"/>
          </a:p>
          <a:p>
            <a:pPr indent="-335756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Café samlingspunkt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Jannie kommet til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Fællesspisninger og andre arrangementer</a:t>
            </a:r>
            <a:endParaRPr sz="2700"/>
          </a:p>
          <a:p>
            <a:pPr indent="-335756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Faciliteter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Tider i nuværende faciliteter + i nye/andre faciliteter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Fitnesslokale på trapperne</a:t>
            </a:r>
            <a:endParaRPr sz="2700"/>
          </a:p>
          <a:p>
            <a:pPr indent="-335756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Det sportslige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Håndbold, gymnastik og dans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Samarbejder</a:t>
            </a:r>
            <a:endParaRPr sz="2700"/>
          </a:p>
          <a:p>
            <a:pPr indent="-335756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Solid økonomi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sponsorater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Kontingenter uforandret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Frivillige kræfter 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Investeringer i fremtiden</a:t>
            </a:r>
            <a:endParaRPr sz="2700"/>
          </a:p>
          <a:p>
            <a:pPr indent="-335756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da-DK" sz="2700"/>
              <a:t>Samarbejde med Københavns Kommune, DGI mfl.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9"/>
          <p:cNvSpPr txBox="1"/>
          <p:nvPr/>
        </p:nvSpPr>
        <p:spPr>
          <a:xfrm>
            <a:off x="564414" y="2480020"/>
            <a:ext cx="1097398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47500" lnSpcReduction="20000"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ibre Franklin Black"/>
              <a:buNone/>
            </a:pPr>
            <a:r>
              <a:rPr b="1" i="0" lang="da-DK" sz="20000" u="none" cap="none" strike="noStrike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UDVIKLINGEN I AMAGER SK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8746" y="307914"/>
            <a:ext cx="11794507" cy="6242171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0"/>
          <p:cNvSpPr txBox="1"/>
          <p:nvPr/>
        </p:nvSpPr>
        <p:spPr>
          <a:xfrm>
            <a:off x="488515" y="587078"/>
            <a:ext cx="660728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da-DK" sz="36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eko"/>
                <a:ea typeface="Teko"/>
                <a:cs typeface="Teko"/>
                <a:sym typeface="Teko"/>
              </a:rPr>
              <a:t>IDRÆTSFACILITETER I VORES BYDEL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955" y="431929"/>
            <a:ext cx="10227816" cy="59941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5738" y="391292"/>
            <a:ext cx="10660524" cy="6266109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2"/>
          <p:cNvSpPr txBox="1"/>
          <p:nvPr/>
        </p:nvSpPr>
        <p:spPr>
          <a:xfrm>
            <a:off x="6514613" y="637182"/>
            <a:ext cx="5090553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da-DK" sz="3600">
                <a:solidFill>
                  <a:schemeClr val="dk1"/>
                </a:solidFill>
                <a:highlight>
                  <a:srgbClr val="FFFF00"/>
                </a:highlight>
                <a:latin typeface="Teko"/>
                <a:ea typeface="Teko"/>
                <a:cs typeface="Teko"/>
                <a:sym typeface="Teko"/>
              </a:rPr>
              <a:t>AMAGER SK ER DANMARKS </a:t>
            </a:r>
            <a:br>
              <a:rPr b="1" lang="da-DK" sz="3600">
                <a:solidFill>
                  <a:schemeClr val="dk1"/>
                </a:solidFill>
                <a:highlight>
                  <a:srgbClr val="FFFF00"/>
                </a:highlight>
                <a:latin typeface="Teko"/>
                <a:ea typeface="Teko"/>
                <a:cs typeface="Teko"/>
                <a:sym typeface="Teko"/>
              </a:rPr>
            </a:br>
            <a:r>
              <a:rPr b="1" lang="da-DK" sz="3600">
                <a:solidFill>
                  <a:schemeClr val="dk1"/>
                </a:solidFill>
                <a:highlight>
                  <a:srgbClr val="FFFF00"/>
                </a:highlight>
                <a:latin typeface="Teko"/>
                <a:ea typeface="Teko"/>
                <a:cs typeface="Teko"/>
                <a:sym typeface="Teko"/>
              </a:rPr>
              <a:t>STØRSTE HÅNDBOLDKLUB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8354" y="434997"/>
            <a:ext cx="10514189" cy="619691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3"/>
          <p:cNvSpPr txBox="1"/>
          <p:nvPr/>
        </p:nvSpPr>
        <p:spPr>
          <a:xfrm>
            <a:off x="7028917" y="739797"/>
            <a:ext cx="458473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da-DK" sz="3600">
                <a:solidFill>
                  <a:schemeClr val="dk1"/>
                </a:solidFill>
                <a:highlight>
                  <a:srgbClr val="FFFF00"/>
                </a:highlight>
                <a:latin typeface="Teko"/>
                <a:ea typeface="Teko"/>
                <a:cs typeface="Teko"/>
                <a:sym typeface="Teko"/>
              </a:rPr>
              <a:t>VI VOKSER ”NEDEFRA”…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3027" y="461626"/>
            <a:ext cx="10297456" cy="60349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da-DK"/>
              <a:t>Status på strategiarbejdet</a:t>
            </a:r>
            <a:endParaRPr/>
          </a:p>
        </p:txBody>
      </p:sp>
      <p:sp>
        <p:nvSpPr>
          <p:cNvPr id="156" name="Google Shape;156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7" name="Google Shape;15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41475" y="-360825"/>
            <a:ext cx="12833476" cy="7218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7"/>
          <p:cNvSpPr txBox="1"/>
          <p:nvPr/>
        </p:nvSpPr>
        <p:spPr>
          <a:xfrm>
            <a:off x="564414" y="2480020"/>
            <a:ext cx="1097398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Font typeface="Libre Franklin Black"/>
              <a:buNone/>
            </a:pPr>
            <a:r>
              <a:rPr b="1" lang="da-DK" sz="9500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4. KASSERERENS BERETNING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8"/>
          <p:cNvSpPr txBox="1"/>
          <p:nvPr/>
        </p:nvSpPr>
        <p:spPr>
          <a:xfrm>
            <a:off x="564414" y="2480020"/>
            <a:ext cx="1097398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47500" lnSpcReduction="20000"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ibre Franklin Black"/>
              <a:buNone/>
            </a:pPr>
            <a:r>
              <a:rPr b="1" lang="da-DK" sz="20000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REGNSKAB 2024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78672" y="872038"/>
            <a:ext cx="7513255" cy="4862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g3507fed91f2_0_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61244" y="152400"/>
            <a:ext cx="7069513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0"/>
          <p:cNvSpPr txBox="1"/>
          <p:nvPr/>
        </p:nvSpPr>
        <p:spPr>
          <a:xfrm>
            <a:off x="564414" y="2480020"/>
            <a:ext cx="1097398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Font typeface="Libre Franklin Black"/>
              <a:buNone/>
            </a:pPr>
            <a:r>
              <a:rPr b="1" lang="da-DK" sz="9500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BUDGET 2025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0650" y="66275"/>
            <a:ext cx="5107268" cy="655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83318" y="251800"/>
            <a:ext cx="5066479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g350c1994405_0_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2300" y="200025"/>
            <a:ext cx="4981575" cy="645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g350c1994405_0_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46625" y="334075"/>
            <a:ext cx="4331200" cy="6189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g350c1994405_0_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10125" y="426275"/>
            <a:ext cx="4810125" cy="600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2"/>
          <p:cNvSpPr txBox="1"/>
          <p:nvPr/>
        </p:nvSpPr>
        <p:spPr>
          <a:xfrm>
            <a:off x="564414" y="2480020"/>
            <a:ext cx="1097398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Font typeface="Libre Franklin Black"/>
              <a:buNone/>
            </a:pPr>
            <a:r>
              <a:rPr b="1" lang="da-DK" sz="9500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KONTINGENT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8832" y="574091"/>
            <a:ext cx="10254802" cy="5709817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3"/>
          <p:cNvSpPr txBox="1"/>
          <p:nvPr/>
        </p:nvSpPr>
        <p:spPr>
          <a:xfrm>
            <a:off x="7262809" y="930082"/>
            <a:ext cx="7437749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da-DK" sz="3600">
                <a:solidFill>
                  <a:schemeClr val="dk1"/>
                </a:solidFill>
                <a:highlight>
                  <a:srgbClr val="FFFF00"/>
                </a:highlight>
                <a:latin typeface="Teko"/>
                <a:ea typeface="Teko"/>
                <a:cs typeface="Teko"/>
                <a:sym typeface="Teko"/>
              </a:rPr>
              <a:t>BESTYRELSEN FORESLÅR AT </a:t>
            </a:r>
            <a:br>
              <a:rPr b="1" lang="da-DK" sz="3600">
                <a:solidFill>
                  <a:schemeClr val="dk1"/>
                </a:solidFill>
                <a:highlight>
                  <a:srgbClr val="FFFF00"/>
                </a:highlight>
                <a:latin typeface="Teko"/>
                <a:ea typeface="Teko"/>
                <a:cs typeface="Teko"/>
                <a:sym typeface="Teko"/>
              </a:rPr>
            </a:br>
            <a:r>
              <a:rPr b="1" lang="da-DK" sz="3600">
                <a:solidFill>
                  <a:schemeClr val="dk1"/>
                </a:solidFill>
                <a:highlight>
                  <a:srgbClr val="FFFF00"/>
                </a:highlight>
                <a:latin typeface="Teko"/>
                <a:ea typeface="Teko"/>
                <a:cs typeface="Teko"/>
                <a:sym typeface="Teko"/>
              </a:rPr>
              <a:t>FASTHOLDE KONTINGENTET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24"/>
          <p:cNvSpPr txBox="1"/>
          <p:nvPr/>
        </p:nvSpPr>
        <p:spPr>
          <a:xfrm>
            <a:off x="564414" y="2480020"/>
            <a:ext cx="1097398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Font typeface="Libre Franklin Black"/>
              <a:buNone/>
            </a:pPr>
            <a:r>
              <a:rPr b="1" lang="da-DK" sz="9500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5. INDKOMNE FORSLAG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25"/>
          <p:cNvSpPr txBox="1"/>
          <p:nvPr/>
        </p:nvSpPr>
        <p:spPr>
          <a:xfrm>
            <a:off x="564414" y="2480020"/>
            <a:ext cx="1097398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Font typeface="Libre Franklin Black"/>
              <a:buNone/>
            </a:pPr>
            <a:r>
              <a:rPr b="1" lang="da-DK" sz="9500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6. VALG TIL BESTYRELSEN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Libre Franklin Black"/>
              <a:buNone/>
            </a:pPr>
            <a:r>
              <a:rPr lang="da-DK">
                <a:latin typeface="Libre Franklin Black"/>
                <a:ea typeface="Libre Franklin Black"/>
                <a:cs typeface="Libre Franklin Black"/>
                <a:sym typeface="Libre Franklin Black"/>
              </a:rPr>
              <a:t>KANDIDATER</a:t>
            </a:r>
            <a:endParaRPr/>
          </a:p>
        </p:txBody>
      </p:sp>
      <p:sp>
        <p:nvSpPr>
          <p:cNvPr id="232" name="Google Shape;232;p26"/>
          <p:cNvSpPr txBox="1"/>
          <p:nvPr>
            <p:ph idx="1" type="body"/>
          </p:nvPr>
        </p:nvSpPr>
        <p:spPr>
          <a:xfrm>
            <a:off x="838200" y="1825625"/>
            <a:ext cx="10515600" cy="4667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da-DK"/>
              <a:t>Ikke på valg: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da-DK"/>
              <a:t>Thomas Storm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da-DK"/>
              <a:t>Mette Bjerregaard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50000"/>
              <a:buChar char="•"/>
            </a:pPr>
            <a:r>
              <a:rPr lang="da-DK"/>
              <a:t>Simone Pehn</a:t>
            </a:r>
            <a:endParaRPr sz="4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da-DK"/>
              <a:t>I ulige år for en 2-årig periode vælges:  4-6 bestyrelsesmedlemmer.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da-DK"/>
              <a:t>Britt Skovdal (ønsker genvalg)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da-DK"/>
              <a:t>Henrik Kjærgaard (ønsker genvalg)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da-DK"/>
              <a:t>Morten Lindkjær (ønsker genvalg)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da-DK"/>
              <a:t>Søren Ydemark (ønsker valg)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da-DK"/>
              <a:t>Marike Heukendorff (ønsker valg)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da-DK"/>
              <a:t>Hvert år for en 1-årig periode vælges: 1 suppleant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da-DK"/>
              <a:t>Mette Graven (ønsker genvalg som 1-årig suppleant)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da-DK"/>
              <a:t>Hvert år for en 1-årig periode vælges: 1-2 revisorer.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da-DK"/>
              <a:t>Bestyrelsen indstiller RI som revisor. 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7"/>
          <p:cNvSpPr txBox="1"/>
          <p:nvPr/>
        </p:nvSpPr>
        <p:spPr>
          <a:xfrm>
            <a:off x="564414" y="2480020"/>
            <a:ext cx="1097398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Font typeface="Libre Franklin Black"/>
              <a:buNone/>
            </a:pPr>
            <a:r>
              <a:rPr b="1" lang="da-DK" sz="9500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7. EVT.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28"/>
          <p:cNvSpPr txBox="1"/>
          <p:nvPr/>
        </p:nvSpPr>
        <p:spPr>
          <a:xfrm>
            <a:off x="818551" y="2449513"/>
            <a:ext cx="10491537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25000" lnSpcReduction="20000"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eko"/>
              <a:buNone/>
            </a:pPr>
            <a:r>
              <a:rPr b="1" lang="da-DK" sz="60000">
                <a:solidFill>
                  <a:schemeClr val="lt1"/>
                </a:solidFill>
                <a:latin typeface="Teko"/>
                <a:ea typeface="Teko"/>
                <a:cs typeface="Teko"/>
                <a:sym typeface="Teko"/>
              </a:rPr>
              <a:t>TAK</a:t>
            </a:r>
            <a:r>
              <a:rPr b="1" lang="da-DK" sz="7000">
                <a:solidFill>
                  <a:schemeClr val="lt1"/>
                </a:solidFill>
                <a:latin typeface="Teko"/>
                <a:ea typeface="Teko"/>
                <a:cs typeface="Teko"/>
                <a:sym typeface="Teko"/>
              </a:rPr>
              <a:t> 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eko"/>
              <a:buNone/>
            </a:pPr>
            <a:br>
              <a:rPr b="1" lang="da-DK" sz="20000">
                <a:solidFill>
                  <a:schemeClr val="lt1"/>
                </a:solidFill>
                <a:latin typeface="Teko"/>
                <a:ea typeface="Teko"/>
                <a:cs typeface="Teko"/>
                <a:sym typeface="Teko"/>
              </a:rPr>
            </a:br>
            <a:r>
              <a:rPr b="1" lang="da-DK" sz="20000">
                <a:solidFill>
                  <a:schemeClr val="lt1"/>
                </a:solidFill>
                <a:latin typeface="Teko"/>
                <a:ea typeface="Teko"/>
                <a:cs typeface="Teko"/>
                <a:sym typeface="Teko"/>
              </a:rPr>
              <a:t>TIL SPILLERE, FORÆLDRE, FRIVILLIGE, TRÆNERE OG LEDERE FOR EN FANTASTISK SÆSON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 b="1" sz="20000">
              <a:solidFill>
                <a:schemeClr val="lt1"/>
              </a:solidFill>
              <a:latin typeface="Teko"/>
              <a:ea typeface="Teko"/>
              <a:cs typeface="Teko"/>
              <a:sym typeface="Teko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eko"/>
              <a:buNone/>
            </a:pPr>
            <a:r>
              <a:rPr b="1" lang="da-DK" sz="20000">
                <a:solidFill>
                  <a:schemeClr val="lt1"/>
                </a:solidFill>
                <a:latin typeface="Teko"/>
                <a:ea typeface="Teko"/>
                <a:cs typeface="Teko"/>
                <a:sym typeface="Teko"/>
              </a:rPr>
              <a:t>VI SES I 2025/2026</a:t>
            </a:r>
            <a:endParaRPr/>
          </a:p>
        </p:txBody>
      </p:sp>
      <p:pic>
        <p:nvPicPr>
          <p:cNvPr id="245" name="Google Shape;245;p28"/>
          <p:cNvPicPr preferRelativeResize="0"/>
          <p:nvPr/>
        </p:nvPicPr>
        <p:blipFill rotWithShape="1">
          <a:blip r:embed="rId4">
            <a:alphaModFix/>
          </a:blip>
          <a:srcRect b="40522" l="23355" r="21101" t="0"/>
          <a:stretch/>
        </p:blipFill>
        <p:spPr>
          <a:xfrm>
            <a:off x="10017340" y="393700"/>
            <a:ext cx="1565060" cy="2055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28"/>
          <p:cNvPicPr preferRelativeResize="0"/>
          <p:nvPr/>
        </p:nvPicPr>
        <p:blipFill rotWithShape="1">
          <a:blip r:embed="rId4">
            <a:alphaModFix/>
          </a:blip>
          <a:srcRect b="40522" l="23355" r="21101" t="0"/>
          <a:stretch/>
        </p:blipFill>
        <p:spPr>
          <a:xfrm>
            <a:off x="609600" y="393700"/>
            <a:ext cx="1565060" cy="20558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-t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2022-01-02T18:20:48Z</dcterms:created>
  <dc:creator>Morten Faber Lindkjær</dc:creator>
</cp:coreProperties>
</file>