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Poppins Bold" charset="1" panose="00000800000000000000"/>
      <p:regular r:id="rId10"/>
    </p:embeddedFont>
    <p:embeddedFont>
      <p:font typeface="Poppins" charset="1" panose="000005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jpeg" Type="http://schemas.openxmlformats.org/officeDocument/2006/relationships/image"/><Relationship Id="rId7" Target="../media/image6.png" Type="http://schemas.openxmlformats.org/officeDocument/2006/relationships/image"/><Relationship Id="rId8" Target="../media/image7.jpe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 Id="rId3" Target="../media/image12.png" Type="http://schemas.openxmlformats.org/officeDocument/2006/relationships/image"/><Relationship Id="rId4" Target="../media/image13.svg" Type="http://schemas.openxmlformats.org/officeDocument/2006/relationships/image"/><Relationship Id="rId5" Target="../media/image14.jpeg" Type="http://schemas.openxmlformats.org/officeDocument/2006/relationships/image"/><Relationship Id="rId6" Target="https://motivu.dk/klubber/2979/christianshavns-rugby-klub/traeninger/9427/tumlehold-2-5-aar" TargetMode="External" Type="http://schemas.openxmlformats.org/officeDocument/2006/relationships/hyperlink"/><Relationship Id="rId7" Target="../media/image6.png" Type="http://schemas.openxmlformats.org/officeDocument/2006/relationships/image"/><Relationship Id="rId8" Target="../media/image1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png" Type="http://schemas.openxmlformats.org/officeDocument/2006/relationships/image"/><Relationship Id="rId11" Target="../media/image25.svg" Type="http://schemas.openxmlformats.org/officeDocument/2006/relationships/image"/><Relationship Id="rId12" Target="../media/image26.png" Type="http://schemas.openxmlformats.org/officeDocument/2006/relationships/image"/><Relationship Id="rId13" Target="../media/image27.svg" Type="http://schemas.openxmlformats.org/officeDocument/2006/relationships/image"/><Relationship Id="rId14" Target="../media/image28.png" Type="http://schemas.openxmlformats.org/officeDocument/2006/relationships/image"/><Relationship Id="rId15" Target="../media/image29.svg" Type="http://schemas.openxmlformats.org/officeDocument/2006/relationships/image"/><Relationship Id="rId16" Target="../media/image30.jpeg" Type="http://schemas.openxmlformats.org/officeDocument/2006/relationships/image"/><Relationship Id="rId17" Target="../media/image31.jpeg" Type="http://schemas.openxmlformats.org/officeDocument/2006/relationships/image"/><Relationship Id="rId18" Target="../media/image32.jpeg" Type="http://schemas.openxmlformats.org/officeDocument/2006/relationships/image"/><Relationship Id="rId19" Target="../media/image33.jpeg" Type="http://schemas.openxmlformats.org/officeDocument/2006/relationships/image"/><Relationship Id="rId2" Target="../media/image16.png" Type="http://schemas.openxmlformats.org/officeDocument/2006/relationships/image"/><Relationship Id="rId20" Target="../media/image10.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20.png" Type="http://schemas.openxmlformats.org/officeDocument/2006/relationships/image"/><Relationship Id="rId7" Target="../media/image21.svg" Type="http://schemas.openxmlformats.org/officeDocument/2006/relationships/image"/><Relationship Id="rId8" Target="../media/image22.png" Type="http://schemas.openxmlformats.org/officeDocument/2006/relationships/image"/><Relationship Id="rId9" Target="../media/image23.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jpeg" Type="http://schemas.openxmlformats.org/officeDocument/2006/relationships/image"/><Relationship Id="rId3" Target="../media/image35.jpeg" Type="http://schemas.openxmlformats.org/officeDocument/2006/relationships/image"/><Relationship Id="rId4" Target="../media/image36.jpeg" Type="http://schemas.openxmlformats.org/officeDocument/2006/relationships/image"/><Relationship Id="rId5" Target="../media/image6.png" Type="http://schemas.openxmlformats.org/officeDocument/2006/relationships/image"/><Relationship Id="rId6" Target="../media/image15.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7259300" y="8746280"/>
            <a:ext cx="4104974" cy="2734939"/>
          </a:xfrm>
          <a:custGeom>
            <a:avLst/>
            <a:gdLst/>
            <a:ahLst/>
            <a:cxnLst/>
            <a:rect r="r" b="b" t="t" l="l"/>
            <a:pathLst>
              <a:path h="2734939" w="4104974">
                <a:moveTo>
                  <a:pt x="0" y="0"/>
                </a:moveTo>
                <a:lnTo>
                  <a:pt x="4104974" y="0"/>
                </a:lnTo>
                <a:lnTo>
                  <a:pt x="4104974" y="2734939"/>
                </a:lnTo>
                <a:lnTo>
                  <a:pt x="0" y="2734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04236" y="10287000"/>
            <a:ext cx="961248" cy="760810"/>
            <a:chOff x="0" y="0"/>
            <a:chExt cx="1281664" cy="1014414"/>
          </a:xfrm>
        </p:grpSpPr>
        <p:sp>
          <p:nvSpPr>
            <p:cNvPr name="Freeform 4" id="4"/>
            <p:cNvSpPr/>
            <p:nvPr/>
          </p:nvSpPr>
          <p:spPr>
            <a:xfrm flipH="false" flipV="false" rot="0">
              <a:off x="0" y="0"/>
              <a:ext cx="465490" cy="383447"/>
            </a:xfrm>
            <a:custGeom>
              <a:avLst/>
              <a:gdLst/>
              <a:ahLst/>
              <a:cxnLst/>
              <a:rect r="r" b="b" t="t" l="l"/>
              <a:pathLst>
                <a:path h="383447" w="465490">
                  <a:moveTo>
                    <a:pt x="0" y="0"/>
                  </a:moveTo>
                  <a:lnTo>
                    <a:pt x="465490" y="0"/>
                  </a:lnTo>
                  <a:lnTo>
                    <a:pt x="465490" y="383447"/>
                  </a:lnTo>
                  <a:lnTo>
                    <a:pt x="0" y="38344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0" y="630966"/>
              <a:ext cx="465490" cy="383447"/>
            </a:xfrm>
            <a:custGeom>
              <a:avLst/>
              <a:gdLst/>
              <a:ahLst/>
              <a:cxnLst/>
              <a:rect r="r" b="b" t="t" l="l"/>
              <a:pathLst>
                <a:path h="383447" w="465490">
                  <a:moveTo>
                    <a:pt x="0" y="0"/>
                  </a:moveTo>
                  <a:lnTo>
                    <a:pt x="465490" y="0"/>
                  </a:lnTo>
                  <a:lnTo>
                    <a:pt x="465490" y="383448"/>
                  </a:lnTo>
                  <a:lnTo>
                    <a:pt x="0" y="38344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816174" y="630966"/>
              <a:ext cx="465490" cy="383447"/>
            </a:xfrm>
            <a:custGeom>
              <a:avLst/>
              <a:gdLst/>
              <a:ahLst/>
              <a:cxnLst/>
              <a:rect r="r" b="b" t="t" l="l"/>
              <a:pathLst>
                <a:path h="383447" w="465490">
                  <a:moveTo>
                    <a:pt x="0" y="0"/>
                  </a:moveTo>
                  <a:lnTo>
                    <a:pt x="465490" y="0"/>
                  </a:lnTo>
                  <a:lnTo>
                    <a:pt x="465490" y="383448"/>
                  </a:lnTo>
                  <a:lnTo>
                    <a:pt x="0" y="38344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816174" y="0"/>
              <a:ext cx="465490" cy="383447"/>
            </a:xfrm>
            <a:custGeom>
              <a:avLst/>
              <a:gdLst/>
              <a:ahLst/>
              <a:cxnLst/>
              <a:rect r="r" b="b" t="t" l="l"/>
              <a:pathLst>
                <a:path h="383447" w="465490">
                  <a:moveTo>
                    <a:pt x="0" y="0"/>
                  </a:moveTo>
                  <a:lnTo>
                    <a:pt x="465490" y="0"/>
                  </a:lnTo>
                  <a:lnTo>
                    <a:pt x="465490" y="383447"/>
                  </a:lnTo>
                  <a:lnTo>
                    <a:pt x="0" y="38344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sp>
        <p:nvSpPr>
          <p:cNvPr name="Freeform 8" id="8"/>
          <p:cNvSpPr/>
          <p:nvPr/>
        </p:nvSpPr>
        <p:spPr>
          <a:xfrm flipH="false" flipV="false" rot="0">
            <a:off x="9596438" y="3711051"/>
            <a:ext cx="8398380" cy="6218762"/>
          </a:xfrm>
          <a:custGeom>
            <a:avLst/>
            <a:gdLst/>
            <a:ahLst/>
            <a:cxnLst/>
            <a:rect r="r" b="b" t="t" l="l"/>
            <a:pathLst>
              <a:path h="6218762" w="8398380">
                <a:moveTo>
                  <a:pt x="0" y="0"/>
                </a:moveTo>
                <a:lnTo>
                  <a:pt x="8398380" y="0"/>
                </a:lnTo>
                <a:lnTo>
                  <a:pt x="8398380" y="6218762"/>
                </a:lnTo>
                <a:lnTo>
                  <a:pt x="0" y="6218762"/>
                </a:lnTo>
                <a:lnTo>
                  <a:pt x="0" y="0"/>
                </a:lnTo>
                <a:close/>
              </a:path>
            </a:pathLst>
          </a:custGeom>
          <a:blipFill>
            <a:blip r:embed="rId6"/>
            <a:stretch>
              <a:fillRect l="-11426" t="0" r="0" b="-382"/>
            </a:stretch>
          </a:blipFill>
        </p:spPr>
      </p:sp>
      <p:sp>
        <p:nvSpPr>
          <p:cNvPr name="Freeform 9" id="9"/>
          <p:cNvSpPr/>
          <p:nvPr/>
        </p:nvSpPr>
        <p:spPr>
          <a:xfrm flipH="false" flipV="false" rot="-5400000">
            <a:off x="-2456634" y="2194864"/>
            <a:ext cx="10403935" cy="5780337"/>
          </a:xfrm>
          <a:custGeom>
            <a:avLst/>
            <a:gdLst/>
            <a:ahLst/>
            <a:cxnLst/>
            <a:rect r="r" b="b" t="t" l="l"/>
            <a:pathLst>
              <a:path h="5780337" w="10403935">
                <a:moveTo>
                  <a:pt x="0" y="0"/>
                </a:moveTo>
                <a:lnTo>
                  <a:pt x="10403936" y="0"/>
                </a:lnTo>
                <a:lnTo>
                  <a:pt x="10403936" y="5780337"/>
                </a:lnTo>
                <a:lnTo>
                  <a:pt x="0" y="5780337"/>
                </a:lnTo>
                <a:lnTo>
                  <a:pt x="0" y="0"/>
                </a:lnTo>
                <a:close/>
              </a:path>
            </a:pathLst>
          </a:custGeom>
          <a:blipFill>
            <a:blip r:embed="rId7"/>
            <a:stretch>
              <a:fillRect l="0" t="-846" r="0" b="-846"/>
            </a:stretch>
          </a:blipFill>
        </p:spPr>
      </p:sp>
      <p:sp>
        <p:nvSpPr>
          <p:cNvPr name="Freeform 10" id="10"/>
          <p:cNvSpPr/>
          <p:nvPr/>
        </p:nvSpPr>
        <p:spPr>
          <a:xfrm flipH="false" flipV="false" rot="0">
            <a:off x="304236" y="3699145"/>
            <a:ext cx="9074608" cy="6242574"/>
          </a:xfrm>
          <a:custGeom>
            <a:avLst/>
            <a:gdLst/>
            <a:ahLst/>
            <a:cxnLst/>
            <a:rect r="r" b="b" t="t" l="l"/>
            <a:pathLst>
              <a:path h="6242574" w="9074608">
                <a:moveTo>
                  <a:pt x="0" y="0"/>
                </a:moveTo>
                <a:lnTo>
                  <a:pt x="9074608" y="0"/>
                </a:lnTo>
                <a:lnTo>
                  <a:pt x="9074608" y="6242574"/>
                </a:lnTo>
                <a:lnTo>
                  <a:pt x="0" y="6242574"/>
                </a:lnTo>
                <a:lnTo>
                  <a:pt x="0" y="0"/>
                </a:lnTo>
                <a:close/>
              </a:path>
            </a:pathLst>
          </a:custGeom>
          <a:blipFill>
            <a:blip r:embed="rId8"/>
            <a:stretch>
              <a:fillRect l="0" t="0" r="0" b="0"/>
            </a:stretch>
          </a:blipFill>
        </p:spPr>
      </p:sp>
      <p:sp>
        <p:nvSpPr>
          <p:cNvPr name="TextBox 11" id="11"/>
          <p:cNvSpPr txBox="true"/>
          <p:nvPr/>
        </p:nvSpPr>
        <p:spPr>
          <a:xfrm rot="0">
            <a:off x="6744118" y="1861185"/>
            <a:ext cx="11250700" cy="1611249"/>
          </a:xfrm>
          <a:prstGeom prst="rect">
            <a:avLst/>
          </a:prstGeom>
        </p:spPr>
        <p:txBody>
          <a:bodyPr anchor="t" rtlCol="false" tIns="0" lIns="0" bIns="0" rIns="0">
            <a:spAutoFit/>
          </a:bodyPr>
          <a:lstStyle/>
          <a:p>
            <a:pPr algn="l">
              <a:lnSpc>
                <a:spcPts val="2622"/>
              </a:lnSpc>
            </a:pPr>
          </a:p>
          <a:p>
            <a:pPr algn="l">
              <a:lnSpc>
                <a:spcPts val="3534"/>
              </a:lnSpc>
            </a:pPr>
            <a:r>
              <a:rPr lang="en-US" sz="3100" b="true">
                <a:solidFill>
                  <a:srgbClr val="000000"/>
                </a:solidFill>
                <a:latin typeface="Poppins Bold"/>
                <a:ea typeface="Poppins Bold"/>
                <a:cs typeface="Poppins Bold"/>
                <a:sym typeface="Poppins Bold"/>
              </a:rPr>
              <a:t>– EN INTRODUKTION TIL BEVÆGELSE OG FORENINGSLIV  </a:t>
            </a:r>
          </a:p>
          <a:p>
            <a:pPr algn="l">
              <a:lnSpc>
                <a:spcPts val="6383"/>
              </a:lnSpc>
            </a:pPr>
          </a:p>
        </p:txBody>
      </p:sp>
      <p:grpSp>
        <p:nvGrpSpPr>
          <p:cNvPr name="Group 12" id="12"/>
          <p:cNvGrpSpPr/>
          <p:nvPr/>
        </p:nvGrpSpPr>
        <p:grpSpPr>
          <a:xfrm rot="0">
            <a:off x="15875794" y="2731294"/>
            <a:ext cx="2412206" cy="2412206"/>
            <a:chOff x="0" y="0"/>
            <a:chExt cx="3216275" cy="3216275"/>
          </a:xfrm>
        </p:grpSpPr>
        <p:sp>
          <p:nvSpPr>
            <p:cNvPr name="Freeform 13" id="13"/>
            <p:cNvSpPr/>
            <p:nvPr/>
          </p:nvSpPr>
          <p:spPr>
            <a:xfrm flipH="false" flipV="false" rot="0">
              <a:off x="0" y="0"/>
              <a:ext cx="3216275" cy="3216275"/>
            </a:xfrm>
            <a:custGeom>
              <a:avLst/>
              <a:gdLst/>
              <a:ahLst/>
              <a:cxnLst/>
              <a:rect r="r" b="b" t="t" l="l"/>
              <a:pathLst>
                <a:path h="3216275" w="3216275">
                  <a:moveTo>
                    <a:pt x="0" y="0"/>
                  </a:moveTo>
                  <a:lnTo>
                    <a:pt x="3216275" y="0"/>
                  </a:lnTo>
                  <a:lnTo>
                    <a:pt x="3216275" y="3216275"/>
                  </a:lnTo>
                  <a:lnTo>
                    <a:pt x="0" y="3216275"/>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4" id="14"/>
            <p:cNvSpPr txBox="true"/>
            <p:nvPr/>
          </p:nvSpPr>
          <p:spPr>
            <a:xfrm rot="0">
              <a:off x="267206" y="1132763"/>
              <a:ext cx="2681864" cy="938742"/>
            </a:xfrm>
            <a:prstGeom prst="rect">
              <a:avLst/>
            </a:prstGeom>
          </p:spPr>
          <p:txBody>
            <a:bodyPr anchor="t" rtlCol="false" tIns="0" lIns="0" bIns="0" rIns="0">
              <a:spAutoFit/>
            </a:bodyPr>
            <a:lstStyle/>
            <a:p>
              <a:pPr algn="ctr">
                <a:lnSpc>
                  <a:spcPts val="2800"/>
                </a:lnSpc>
              </a:pPr>
              <a:r>
                <a:rPr lang="en-US" sz="2000" b="true">
                  <a:solidFill>
                    <a:srgbClr val="FF0000"/>
                  </a:solidFill>
                  <a:latin typeface="Poppins Bold"/>
                  <a:ea typeface="Poppins Bold"/>
                  <a:cs typeface="Poppins Bold"/>
                  <a:sym typeface="Poppins Bold"/>
                </a:rPr>
                <a:t>Info til </a:t>
              </a:r>
            </a:p>
            <a:p>
              <a:pPr algn="ctr">
                <a:lnSpc>
                  <a:spcPts val="2800"/>
                </a:lnSpc>
                <a:spcBef>
                  <a:spcPct val="0"/>
                </a:spcBef>
              </a:pPr>
              <a:r>
                <a:rPr lang="en-US" b="true" sz="2000">
                  <a:solidFill>
                    <a:srgbClr val="FF0000"/>
                  </a:solidFill>
                  <a:latin typeface="Poppins Bold"/>
                  <a:ea typeface="Poppins Bold"/>
                  <a:cs typeface="Poppins Bold"/>
                  <a:sym typeface="Poppins Bold"/>
                </a:rPr>
                <a:t>forældre</a:t>
              </a:r>
            </a:p>
          </p:txBody>
        </p:sp>
      </p:grpSp>
      <p:sp>
        <p:nvSpPr>
          <p:cNvPr name="TextBox 15" id="15"/>
          <p:cNvSpPr txBox="true"/>
          <p:nvPr/>
        </p:nvSpPr>
        <p:spPr>
          <a:xfrm rot="0">
            <a:off x="6137814" y="1000125"/>
            <a:ext cx="11857003" cy="921258"/>
          </a:xfrm>
          <a:prstGeom prst="rect">
            <a:avLst/>
          </a:prstGeom>
        </p:spPr>
        <p:txBody>
          <a:bodyPr anchor="t" rtlCol="false" tIns="0" lIns="0" bIns="0" rIns="0">
            <a:spAutoFit/>
          </a:bodyPr>
          <a:lstStyle/>
          <a:p>
            <a:pPr algn="l">
              <a:lnSpc>
                <a:spcPts val="6725"/>
              </a:lnSpc>
            </a:pPr>
            <a:r>
              <a:rPr lang="en-US" sz="5899" b="true">
                <a:solidFill>
                  <a:srgbClr val="000000"/>
                </a:solidFill>
                <a:latin typeface="Poppins Bold"/>
                <a:ea typeface="Poppins Bold"/>
                <a:cs typeface="Poppins Bold"/>
                <a:sym typeface="Poppins Bold"/>
              </a:rPr>
              <a:t>TUMLEHOLD FOR DE MINDSTE </a:t>
            </a:r>
          </a:p>
        </p:txBody>
      </p:sp>
      <p:sp>
        <p:nvSpPr>
          <p:cNvPr name="Freeform 16" id="16"/>
          <p:cNvSpPr/>
          <p:nvPr/>
        </p:nvSpPr>
        <p:spPr>
          <a:xfrm flipH="false" flipV="false" rot="0">
            <a:off x="15597839" y="-428263"/>
            <a:ext cx="2968116" cy="1903305"/>
          </a:xfrm>
          <a:custGeom>
            <a:avLst/>
            <a:gdLst/>
            <a:ahLst/>
            <a:cxnLst/>
            <a:rect r="r" b="b" t="t" l="l"/>
            <a:pathLst>
              <a:path h="1903305" w="2968116">
                <a:moveTo>
                  <a:pt x="0" y="0"/>
                </a:moveTo>
                <a:lnTo>
                  <a:pt x="2968116" y="0"/>
                </a:lnTo>
                <a:lnTo>
                  <a:pt x="2968116" y="1903304"/>
                </a:lnTo>
                <a:lnTo>
                  <a:pt x="0" y="1903304"/>
                </a:lnTo>
                <a:lnTo>
                  <a:pt x="0" y="0"/>
                </a:lnTo>
                <a:close/>
              </a:path>
            </a:pathLst>
          </a:custGeom>
          <a:blipFill>
            <a:blip r:embed="rId11"/>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3328929" y="5209153"/>
            <a:ext cx="1748918" cy="6349375"/>
            <a:chOff x="0" y="0"/>
            <a:chExt cx="680164" cy="2469308"/>
          </a:xfrm>
        </p:grpSpPr>
        <p:sp>
          <p:nvSpPr>
            <p:cNvPr name="Freeform 3" id="3"/>
            <p:cNvSpPr/>
            <p:nvPr/>
          </p:nvSpPr>
          <p:spPr>
            <a:xfrm flipH="false" flipV="false" rot="0">
              <a:off x="0" y="0"/>
              <a:ext cx="680164" cy="2469308"/>
            </a:xfrm>
            <a:custGeom>
              <a:avLst/>
              <a:gdLst/>
              <a:ahLst/>
              <a:cxnLst/>
              <a:rect r="r" b="b" t="t" l="l"/>
              <a:pathLst>
                <a:path h="2469308" w="680164">
                  <a:moveTo>
                    <a:pt x="0" y="0"/>
                  </a:moveTo>
                  <a:lnTo>
                    <a:pt x="680164" y="0"/>
                  </a:lnTo>
                  <a:lnTo>
                    <a:pt x="680164" y="2469308"/>
                  </a:lnTo>
                  <a:lnTo>
                    <a:pt x="0" y="2469308"/>
                  </a:lnTo>
                  <a:close/>
                </a:path>
              </a:pathLst>
            </a:custGeom>
            <a:solidFill>
              <a:srgbClr val="FF0000"/>
            </a:solidFill>
          </p:spPr>
        </p:sp>
      </p:grpSp>
      <p:sp>
        <p:nvSpPr>
          <p:cNvPr name="TextBox 4" id="4"/>
          <p:cNvSpPr txBox="true"/>
          <p:nvPr/>
        </p:nvSpPr>
        <p:spPr>
          <a:xfrm rot="0">
            <a:off x="1270762" y="1715596"/>
            <a:ext cx="12606935" cy="5656378"/>
          </a:xfrm>
          <a:prstGeom prst="rect">
            <a:avLst/>
          </a:prstGeom>
        </p:spPr>
        <p:txBody>
          <a:bodyPr anchor="t" rtlCol="false" tIns="0" lIns="0" bIns="0" rIns="0">
            <a:spAutoFit/>
          </a:bodyPr>
          <a:lstStyle/>
          <a:p>
            <a:pPr algn="l">
              <a:lnSpc>
                <a:spcPts val="3511"/>
              </a:lnSpc>
            </a:pPr>
            <a:r>
              <a:rPr lang="en-US" sz="2507" b="true">
                <a:solidFill>
                  <a:srgbClr val="000000"/>
                </a:solidFill>
                <a:latin typeface="Poppins Bold"/>
                <a:ea typeface="Poppins Bold"/>
                <a:cs typeface="Poppins Bold"/>
                <a:sym typeface="Poppins Bold"/>
              </a:rPr>
              <a:t>Velkommen til vores tumlehold for børn og forældre!</a:t>
            </a:r>
          </a:p>
          <a:p>
            <a:pPr algn="l">
              <a:lnSpc>
                <a:spcPts val="2951"/>
              </a:lnSpc>
            </a:pPr>
            <a:r>
              <a:rPr lang="en-US" sz="2107">
                <a:solidFill>
                  <a:srgbClr val="000000"/>
                </a:solidFill>
                <a:latin typeface="Poppins"/>
                <a:ea typeface="Poppins"/>
                <a:cs typeface="Poppins"/>
                <a:sym typeface="Poppins"/>
              </a:rPr>
              <a:t>Leder I efter en sjov og aktiv familieaktivitet, der fremmer samvær og glæde mellem børn og forældre? Så er vores tumlehold det perfekte sted for jer!</a:t>
            </a:r>
          </a:p>
          <a:p>
            <a:pPr algn="l">
              <a:lnSpc>
                <a:spcPts val="2951"/>
              </a:lnSpc>
            </a:pPr>
          </a:p>
          <a:p>
            <a:pPr algn="l">
              <a:lnSpc>
                <a:spcPts val="2951"/>
              </a:lnSpc>
            </a:pPr>
            <a:r>
              <a:rPr lang="en-US" sz="2107">
                <a:solidFill>
                  <a:srgbClr val="000000"/>
                </a:solidFill>
                <a:latin typeface="Poppins"/>
                <a:ea typeface="Poppins"/>
                <a:cs typeface="Poppins"/>
                <a:sym typeface="Poppins"/>
              </a:rPr>
              <a:t>Her er leg, bevægelse og glæde i centrum. Børnene udfordres og stimuleres gennem leg og aktiviteter, der passer til deres alderstrin. Vores dygtige instruktører skaber en tryg og positiv atmosfære, hvor børnene kan udvikle deres motoriske evner og opleve glæden ved bevægelse.</a:t>
            </a:r>
          </a:p>
          <a:p>
            <a:pPr algn="l">
              <a:lnSpc>
                <a:spcPts val="2951"/>
              </a:lnSpc>
            </a:pPr>
          </a:p>
          <a:p>
            <a:pPr algn="l">
              <a:lnSpc>
                <a:spcPts val="2951"/>
              </a:lnSpc>
            </a:pPr>
            <a:r>
              <a:rPr lang="en-US" sz="2107">
                <a:solidFill>
                  <a:srgbClr val="000000"/>
                </a:solidFill>
                <a:latin typeface="Poppins"/>
                <a:ea typeface="Poppins"/>
                <a:cs typeface="Poppins"/>
                <a:sym typeface="Poppins"/>
              </a:rPr>
              <a:t>Vi tror på, at motorisk udvikling og bevægelsesglæde øger selvværd og selvtillid hos børn. Derfor skaber vi et miljø, hvor alle føler sig velkomne og opmuntres til aktiv deltagelse, og forældre deltager aktivt på gulvet sammen med deres barn.</a:t>
            </a:r>
          </a:p>
          <a:p>
            <a:pPr algn="l">
              <a:lnSpc>
                <a:spcPts val="2951"/>
              </a:lnSpc>
            </a:pPr>
          </a:p>
          <a:p>
            <a:pPr algn="l">
              <a:lnSpc>
                <a:spcPts val="2951"/>
              </a:lnSpc>
              <a:spcBef>
                <a:spcPct val="0"/>
              </a:spcBef>
            </a:pPr>
            <a:r>
              <a:rPr lang="en-US" sz="2107">
                <a:solidFill>
                  <a:srgbClr val="000000"/>
                </a:solidFill>
                <a:latin typeface="Poppins"/>
                <a:ea typeface="Poppins"/>
                <a:cs typeface="Poppins"/>
                <a:sym typeface="Poppins"/>
              </a:rPr>
              <a:t>Vores tumlehold er desuden en fantastisk måde at blive en del af den lokale forening på, hvor både børn og voksne kan få nye venskaber.</a:t>
            </a:r>
          </a:p>
        </p:txBody>
      </p:sp>
      <p:grpSp>
        <p:nvGrpSpPr>
          <p:cNvPr name="Group 5" id="5"/>
          <p:cNvGrpSpPr/>
          <p:nvPr/>
        </p:nvGrpSpPr>
        <p:grpSpPr>
          <a:xfrm rot="-5400000">
            <a:off x="8889505" y="4884482"/>
            <a:ext cx="11078101" cy="833768"/>
            <a:chOff x="0" y="0"/>
            <a:chExt cx="2222019" cy="167235"/>
          </a:xfrm>
        </p:grpSpPr>
        <p:sp>
          <p:nvSpPr>
            <p:cNvPr name="Freeform 6" id="6"/>
            <p:cNvSpPr/>
            <p:nvPr/>
          </p:nvSpPr>
          <p:spPr>
            <a:xfrm flipH="false" flipV="false" rot="0">
              <a:off x="0" y="0"/>
              <a:ext cx="2222019" cy="167235"/>
            </a:xfrm>
            <a:custGeom>
              <a:avLst/>
              <a:gdLst/>
              <a:ahLst/>
              <a:cxnLst/>
              <a:rect r="r" b="b" t="t" l="l"/>
              <a:pathLst>
                <a:path h="167235" w="2222019">
                  <a:moveTo>
                    <a:pt x="0" y="0"/>
                  </a:moveTo>
                  <a:lnTo>
                    <a:pt x="2222019" y="0"/>
                  </a:lnTo>
                  <a:lnTo>
                    <a:pt x="2222019" y="167235"/>
                  </a:lnTo>
                  <a:lnTo>
                    <a:pt x="0" y="167235"/>
                  </a:lnTo>
                  <a:close/>
                </a:path>
              </a:pathLst>
            </a:custGeom>
            <a:solidFill>
              <a:srgbClr val="4C0506"/>
            </a:solidFill>
          </p:spPr>
        </p:sp>
      </p:grpSp>
      <p:sp>
        <p:nvSpPr>
          <p:cNvPr name="Freeform 7" id="7"/>
          <p:cNvSpPr/>
          <p:nvPr/>
        </p:nvSpPr>
        <p:spPr>
          <a:xfrm flipH="false" flipV="false" rot="0">
            <a:off x="14428556" y="206907"/>
            <a:ext cx="3739914" cy="5094459"/>
          </a:xfrm>
          <a:custGeom>
            <a:avLst/>
            <a:gdLst/>
            <a:ahLst/>
            <a:cxnLst/>
            <a:rect r="r" b="b" t="t" l="l"/>
            <a:pathLst>
              <a:path h="5094459" w="3739914">
                <a:moveTo>
                  <a:pt x="0" y="0"/>
                </a:moveTo>
                <a:lnTo>
                  <a:pt x="3739913" y="0"/>
                </a:lnTo>
                <a:lnTo>
                  <a:pt x="3739913" y="5094459"/>
                </a:lnTo>
                <a:lnTo>
                  <a:pt x="0" y="5094459"/>
                </a:lnTo>
                <a:lnTo>
                  <a:pt x="0" y="0"/>
                </a:lnTo>
                <a:close/>
              </a:path>
            </a:pathLst>
          </a:custGeom>
          <a:blipFill>
            <a:blip r:embed="rId2"/>
            <a:stretch>
              <a:fillRect l="0" t="-5024" r="0" b="-5024"/>
            </a:stretch>
          </a:blipFill>
        </p:spPr>
      </p:sp>
      <p:sp>
        <p:nvSpPr>
          <p:cNvPr name="Freeform 8" id="8"/>
          <p:cNvSpPr/>
          <p:nvPr/>
        </p:nvSpPr>
        <p:spPr>
          <a:xfrm flipH="false" flipV="false" rot="0">
            <a:off x="8035461" y="8465947"/>
            <a:ext cx="5842236" cy="1584707"/>
          </a:xfrm>
          <a:custGeom>
            <a:avLst/>
            <a:gdLst/>
            <a:ahLst/>
            <a:cxnLst/>
            <a:rect r="r" b="b" t="t" l="l"/>
            <a:pathLst>
              <a:path h="1584707" w="5842236">
                <a:moveTo>
                  <a:pt x="0" y="0"/>
                </a:moveTo>
                <a:lnTo>
                  <a:pt x="5842236" y="0"/>
                </a:lnTo>
                <a:lnTo>
                  <a:pt x="5842236" y="1584706"/>
                </a:lnTo>
                <a:lnTo>
                  <a:pt x="0" y="158470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9" id="9"/>
          <p:cNvSpPr/>
          <p:nvPr/>
        </p:nvSpPr>
        <p:spPr>
          <a:xfrm flipH="false" flipV="false" rot="0">
            <a:off x="14428556" y="5380239"/>
            <a:ext cx="3739914" cy="4711702"/>
          </a:xfrm>
          <a:custGeom>
            <a:avLst/>
            <a:gdLst/>
            <a:ahLst/>
            <a:cxnLst/>
            <a:rect r="r" b="b" t="t" l="l"/>
            <a:pathLst>
              <a:path h="4711702" w="3739914">
                <a:moveTo>
                  <a:pt x="0" y="0"/>
                </a:moveTo>
                <a:lnTo>
                  <a:pt x="3739913" y="0"/>
                </a:lnTo>
                <a:lnTo>
                  <a:pt x="3739913" y="4711702"/>
                </a:lnTo>
                <a:lnTo>
                  <a:pt x="0" y="4711702"/>
                </a:lnTo>
                <a:lnTo>
                  <a:pt x="0" y="0"/>
                </a:lnTo>
                <a:close/>
              </a:path>
            </a:pathLst>
          </a:custGeom>
          <a:blipFill>
            <a:blip r:embed="rId5"/>
            <a:stretch>
              <a:fillRect l="0" t="0" r="0" b="0"/>
            </a:stretch>
          </a:blipFill>
        </p:spPr>
      </p:sp>
      <p:grpSp>
        <p:nvGrpSpPr>
          <p:cNvPr name="Group 10" id="10"/>
          <p:cNvGrpSpPr/>
          <p:nvPr/>
        </p:nvGrpSpPr>
        <p:grpSpPr>
          <a:xfrm rot="0">
            <a:off x="9350283" y="7168804"/>
            <a:ext cx="3772159" cy="1138659"/>
            <a:chOff x="0" y="0"/>
            <a:chExt cx="2702351" cy="815728"/>
          </a:xfrm>
        </p:grpSpPr>
        <p:sp>
          <p:nvSpPr>
            <p:cNvPr name="Freeform 11" id="11"/>
            <p:cNvSpPr/>
            <p:nvPr/>
          </p:nvSpPr>
          <p:spPr>
            <a:xfrm flipH="false" flipV="false" rot="0">
              <a:off x="0" y="0"/>
              <a:ext cx="2702351" cy="815728"/>
            </a:xfrm>
            <a:custGeom>
              <a:avLst/>
              <a:gdLst/>
              <a:ahLst/>
              <a:cxnLst/>
              <a:rect r="r" b="b" t="t" l="l"/>
              <a:pathLst>
                <a:path h="815728" w="2702351">
                  <a:moveTo>
                    <a:pt x="0" y="407864"/>
                  </a:moveTo>
                  <a:lnTo>
                    <a:pt x="406400" y="0"/>
                  </a:lnTo>
                  <a:lnTo>
                    <a:pt x="406400" y="203200"/>
                  </a:lnTo>
                  <a:lnTo>
                    <a:pt x="2702351" y="203200"/>
                  </a:lnTo>
                  <a:lnTo>
                    <a:pt x="2702351" y="612528"/>
                  </a:lnTo>
                  <a:lnTo>
                    <a:pt x="406400" y="612528"/>
                  </a:lnTo>
                  <a:lnTo>
                    <a:pt x="406400" y="815728"/>
                  </a:lnTo>
                  <a:lnTo>
                    <a:pt x="0" y="407864"/>
                  </a:lnTo>
                  <a:close/>
                </a:path>
              </a:pathLst>
            </a:custGeom>
            <a:solidFill>
              <a:srgbClr val="FF0000"/>
            </a:solidFill>
          </p:spPr>
        </p:sp>
        <p:sp>
          <p:nvSpPr>
            <p:cNvPr name="TextBox 12" id="12"/>
            <p:cNvSpPr txBox="true"/>
            <p:nvPr/>
          </p:nvSpPr>
          <p:spPr>
            <a:xfrm>
              <a:off x="101600" y="136525"/>
              <a:ext cx="2600751" cy="476003"/>
            </a:xfrm>
            <a:prstGeom prst="rect">
              <a:avLst/>
            </a:prstGeom>
          </p:spPr>
          <p:txBody>
            <a:bodyPr anchor="ctr" rtlCol="false" tIns="50800" lIns="50800" bIns="50800" rIns="50800"/>
            <a:lstStyle/>
            <a:p>
              <a:pPr algn="ctr">
                <a:lnSpc>
                  <a:spcPts val="2800"/>
                </a:lnSpc>
              </a:pPr>
              <a:r>
                <a:rPr lang="en-US" b="true" sz="2000">
                  <a:solidFill>
                    <a:srgbClr val="000000"/>
                  </a:solidFill>
                  <a:latin typeface="Poppins Bold"/>
                  <a:ea typeface="Poppins Bold"/>
                  <a:cs typeface="Poppins Bold"/>
                  <a:sym typeface="Poppins Bold"/>
                </a:rPr>
                <a:t>Scan her</a:t>
              </a:r>
            </a:p>
          </p:txBody>
        </p:sp>
      </p:grpSp>
      <p:sp>
        <p:nvSpPr>
          <p:cNvPr name="TextBox 13" id="13"/>
          <p:cNvSpPr txBox="true"/>
          <p:nvPr/>
        </p:nvSpPr>
        <p:spPr>
          <a:xfrm rot="0">
            <a:off x="1289812" y="417149"/>
            <a:ext cx="12125394" cy="1123450"/>
          </a:xfrm>
          <a:prstGeom prst="rect">
            <a:avLst/>
          </a:prstGeom>
        </p:spPr>
        <p:txBody>
          <a:bodyPr anchor="t" rtlCol="false" tIns="0" lIns="0" bIns="0" rIns="0">
            <a:spAutoFit/>
          </a:bodyPr>
          <a:lstStyle/>
          <a:p>
            <a:pPr algn="l">
              <a:lnSpc>
                <a:spcPts val="4200"/>
              </a:lnSpc>
            </a:pPr>
            <a:r>
              <a:rPr lang="en-US" sz="3684" b="true">
                <a:solidFill>
                  <a:srgbClr val="000000"/>
                </a:solidFill>
                <a:latin typeface="Poppins Bold"/>
                <a:ea typeface="Poppins Bold"/>
                <a:cs typeface="Poppins Bold"/>
                <a:sym typeface="Poppins Bold"/>
              </a:rPr>
              <a:t>VELKOMMEN TIL VORES TUMLEHOLD FOR BØRN OG FORÆLDRE</a:t>
            </a:r>
          </a:p>
        </p:txBody>
      </p:sp>
      <p:sp>
        <p:nvSpPr>
          <p:cNvPr name="TextBox 14" id="14"/>
          <p:cNvSpPr txBox="true"/>
          <p:nvPr/>
        </p:nvSpPr>
        <p:spPr>
          <a:xfrm rot="0">
            <a:off x="6983472" y="8317166"/>
            <a:ext cx="6611631" cy="1073150"/>
          </a:xfrm>
          <a:prstGeom prst="rect">
            <a:avLst/>
          </a:prstGeom>
        </p:spPr>
        <p:txBody>
          <a:bodyPr anchor="t" rtlCol="false" tIns="0" lIns="0" bIns="0" rIns="0">
            <a:spAutoFit/>
          </a:bodyPr>
          <a:lstStyle/>
          <a:p>
            <a:pPr algn="ctr">
              <a:lnSpc>
                <a:spcPts val="2800"/>
              </a:lnSpc>
            </a:pPr>
          </a:p>
          <a:p>
            <a:pPr algn="ctr">
              <a:lnSpc>
                <a:spcPts val="2800"/>
              </a:lnSpc>
            </a:pPr>
            <a:r>
              <a:rPr lang="en-US" sz="2000" u="sng">
                <a:solidFill>
                  <a:srgbClr val="000000"/>
                </a:solidFill>
                <a:latin typeface="Poppins"/>
                <a:ea typeface="Poppins"/>
                <a:cs typeface="Poppins"/>
                <a:sym typeface="Poppins"/>
                <a:hlinkClick r:id="rId6" tooltip="https://motivu.dk/klubber/2979/christianshavns-rugby-klub/traeninger/9427/tumlehold-2-5-aar"/>
              </a:rPr>
              <a:t>Tilmeld gratis prøvetræning nu</a:t>
            </a:r>
          </a:p>
          <a:p>
            <a:pPr algn="ctr">
              <a:lnSpc>
                <a:spcPts val="2800"/>
              </a:lnSpc>
            </a:pPr>
          </a:p>
        </p:txBody>
      </p:sp>
      <p:sp>
        <p:nvSpPr>
          <p:cNvPr name="TextBox 15" id="15"/>
          <p:cNvSpPr txBox="true"/>
          <p:nvPr/>
        </p:nvSpPr>
        <p:spPr>
          <a:xfrm rot="0">
            <a:off x="1295400" y="7606918"/>
            <a:ext cx="6349375" cy="1487170"/>
          </a:xfrm>
          <a:prstGeom prst="rect">
            <a:avLst/>
          </a:prstGeom>
        </p:spPr>
        <p:txBody>
          <a:bodyPr anchor="t" rtlCol="false" tIns="0" lIns="0" bIns="0" rIns="0">
            <a:spAutoFit/>
          </a:bodyPr>
          <a:lstStyle/>
          <a:p>
            <a:pPr algn="l">
              <a:lnSpc>
                <a:spcPts val="3359"/>
              </a:lnSpc>
            </a:pPr>
            <a:r>
              <a:rPr lang="en-US" sz="2399" b="true">
                <a:solidFill>
                  <a:srgbClr val="000000"/>
                </a:solidFill>
                <a:latin typeface="Poppins Bold"/>
                <a:ea typeface="Poppins Bold"/>
                <a:cs typeface="Poppins Bold"/>
                <a:sym typeface="Poppins Bold"/>
              </a:rPr>
              <a:t>Kom og vær med, vi starter snart!</a:t>
            </a:r>
          </a:p>
          <a:p>
            <a:pPr algn="l">
              <a:lnSpc>
                <a:spcPts val="2800"/>
              </a:lnSpc>
            </a:pPr>
            <a:r>
              <a:rPr lang="en-US" sz="2000" b="true">
                <a:solidFill>
                  <a:srgbClr val="000000"/>
                </a:solidFill>
                <a:latin typeface="Poppins Bold"/>
                <a:ea typeface="Poppins Bold"/>
                <a:cs typeface="Poppins Bold"/>
                <a:sym typeface="Poppins Bold"/>
              </a:rPr>
              <a:t>Opstart: </a:t>
            </a:r>
          </a:p>
          <a:p>
            <a:pPr algn="l">
              <a:lnSpc>
                <a:spcPts val="2800"/>
              </a:lnSpc>
            </a:pPr>
            <a:r>
              <a:rPr lang="en-US" sz="2000" b="true">
                <a:solidFill>
                  <a:srgbClr val="000000"/>
                </a:solidFill>
                <a:latin typeface="Poppins Bold"/>
                <a:ea typeface="Poppins Bold"/>
                <a:cs typeface="Poppins Bold"/>
                <a:sym typeface="Poppins Bold"/>
              </a:rPr>
              <a:t>Adresse: </a:t>
            </a:r>
          </a:p>
          <a:p>
            <a:pPr algn="l">
              <a:lnSpc>
                <a:spcPts val="2800"/>
              </a:lnSpc>
              <a:spcBef>
                <a:spcPct val="0"/>
              </a:spcBef>
            </a:pPr>
          </a:p>
        </p:txBody>
      </p:sp>
      <p:sp>
        <p:nvSpPr>
          <p:cNvPr name="Freeform 16" id="16"/>
          <p:cNvSpPr/>
          <p:nvPr/>
        </p:nvSpPr>
        <p:spPr>
          <a:xfrm flipH="false" flipV="false" rot="-5400000">
            <a:off x="-7196786" y="2411197"/>
            <a:ext cx="10403935" cy="5780337"/>
          </a:xfrm>
          <a:custGeom>
            <a:avLst/>
            <a:gdLst/>
            <a:ahLst/>
            <a:cxnLst/>
            <a:rect r="r" b="b" t="t" l="l"/>
            <a:pathLst>
              <a:path h="5780337" w="10403935">
                <a:moveTo>
                  <a:pt x="0" y="0"/>
                </a:moveTo>
                <a:lnTo>
                  <a:pt x="10403935" y="0"/>
                </a:lnTo>
                <a:lnTo>
                  <a:pt x="10403935" y="5780337"/>
                </a:lnTo>
                <a:lnTo>
                  <a:pt x="0" y="5780337"/>
                </a:lnTo>
                <a:lnTo>
                  <a:pt x="0" y="0"/>
                </a:lnTo>
                <a:close/>
              </a:path>
            </a:pathLst>
          </a:custGeom>
          <a:blipFill>
            <a:blip r:embed="rId7"/>
            <a:stretch>
              <a:fillRect l="0" t="-846" r="0" b="-846"/>
            </a:stretch>
          </a:blipFill>
        </p:spPr>
      </p:sp>
      <p:sp>
        <p:nvSpPr>
          <p:cNvPr name="Freeform 17" id="17"/>
          <p:cNvSpPr/>
          <p:nvPr/>
        </p:nvSpPr>
        <p:spPr>
          <a:xfrm flipH="false" flipV="false" rot="0">
            <a:off x="565573" y="8990804"/>
            <a:ext cx="2490607" cy="1101137"/>
          </a:xfrm>
          <a:custGeom>
            <a:avLst/>
            <a:gdLst/>
            <a:ahLst/>
            <a:cxnLst/>
            <a:rect r="r" b="b" t="t" l="l"/>
            <a:pathLst>
              <a:path h="1101137" w="2490607">
                <a:moveTo>
                  <a:pt x="0" y="0"/>
                </a:moveTo>
                <a:lnTo>
                  <a:pt x="2490607" y="0"/>
                </a:lnTo>
                <a:lnTo>
                  <a:pt x="2490607" y="1101137"/>
                </a:lnTo>
                <a:lnTo>
                  <a:pt x="0" y="1101137"/>
                </a:lnTo>
                <a:lnTo>
                  <a:pt x="0" y="0"/>
                </a:lnTo>
                <a:close/>
              </a:path>
            </a:pathLst>
          </a:custGeom>
          <a:blipFill>
            <a:blip r:embed="rId8"/>
            <a:stretch>
              <a:fillRect l="-17368" t="-60516" r="-16601" b="-33794"/>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6214334" y="9856674"/>
            <a:ext cx="2124169" cy="577540"/>
            <a:chOff x="0" y="0"/>
            <a:chExt cx="830034" cy="225678"/>
          </a:xfrm>
        </p:grpSpPr>
        <p:sp>
          <p:nvSpPr>
            <p:cNvPr name="Freeform 3" id="3"/>
            <p:cNvSpPr/>
            <p:nvPr/>
          </p:nvSpPr>
          <p:spPr>
            <a:xfrm flipH="false" flipV="false" rot="0">
              <a:off x="0" y="0"/>
              <a:ext cx="830034" cy="225678"/>
            </a:xfrm>
            <a:custGeom>
              <a:avLst/>
              <a:gdLst/>
              <a:ahLst/>
              <a:cxnLst/>
              <a:rect r="r" b="b" t="t" l="l"/>
              <a:pathLst>
                <a:path h="225678" w="830034">
                  <a:moveTo>
                    <a:pt x="0" y="0"/>
                  </a:moveTo>
                  <a:lnTo>
                    <a:pt x="830034" y="0"/>
                  </a:lnTo>
                  <a:lnTo>
                    <a:pt x="830034" y="225678"/>
                  </a:lnTo>
                  <a:lnTo>
                    <a:pt x="0" y="225678"/>
                  </a:lnTo>
                  <a:close/>
                </a:path>
              </a:pathLst>
            </a:custGeom>
            <a:solidFill>
              <a:srgbClr val="FF0000"/>
            </a:solidFill>
          </p:spPr>
        </p:sp>
      </p:grpSp>
      <p:sp>
        <p:nvSpPr>
          <p:cNvPr name="Freeform 4" id="4"/>
          <p:cNvSpPr/>
          <p:nvPr/>
        </p:nvSpPr>
        <p:spPr>
          <a:xfrm flipH="false" flipV="false" rot="0">
            <a:off x="4095314" y="7468023"/>
            <a:ext cx="654050" cy="654050"/>
          </a:xfrm>
          <a:custGeom>
            <a:avLst/>
            <a:gdLst/>
            <a:ahLst/>
            <a:cxnLst/>
            <a:rect r="r" b="b" t="t" l="l"/>
            <a:pathLst>
              <a:path h="654050" w="654050">
                <a:moveTo>
                  <a:pt x="0" y="0"/>
                </a:moveTo>
                <a:lnTo>
                  <a:pt x="654050" y="0"/>
                </a:lnTo>
                <a:lnTo>
                  <a:pt x="654050" y="654050"/>
                </a:lnTo>
                <a:lnTo>
                  <a:pt x="0" y="654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4150488" y="7523197"/>
            <a:ext cx="543703" cy="543703"/>
          </a:xfrm>
          <a:custGeom>
            <a:avLst/>
            <a:gdLst/>
            <a:ahLst/>
            <a:cxnLst/>
            <a:rect r="r" b="b" t="t" l="l"/>
            <a:pathLst>
              <a:path h="543703" w="543703">
                <a:moveTo>
                  <a:pt x="0" y="0"/>
                </a:moveTo>
                <a:lnTo>
                  <a:pt x="543703" y="0"/>
                </a:lnTo>
                <a:lnTo>
                  <a:pt x="543703" y="543703"/>
                </a:lnTo>
                <a:lnTo>
                  <a:pt x="0" y="543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511204" y="7523197"/>
            <a:ext cx="654050" cy="654050"/>
          </a:xfrm>
          <a:custGeom>
            <a:avLst/>
            <a:gdLst/>
            <a:ahLst/>
            <a:cxnLst/>
            <a:rect r="r" b="b" t="t" l="l"/>
            <a:pathLst>
              <a:path h="654050" w="654050">
                <a:moveTo>
                  <a:pt x="0" y="0"/>
                </a:moveTo>
                <a:lnTo>
                  <a:pt x="654050" y="0"/>
                </a:lnTo>
                <a:lnTo>
                  <a:pt x="654050" y="654050"/>
                </a:lnTo>
                <a:lnTo>
                  <a:pt x="0" y="65405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7731207" y="7468023"/>
            <a:ext cx="654050" cy="654050"/>
          </a:xfrm>
          <a:custGeom>
            <a:avLst/>
            <a:gdLst/>
            <a:ahLst/>
            <a:cxnLst/>
            <a:rect r="r" b="b" t="t" l="l"/>
            <a:pathLst>
              <a:path h="654050" w="654050">
                <a:moveTo>
                  <a:pt x="0" y="0"/>
                </a:moveTo>
                <a:lnTo>
                  <a:pt x="654050" y="0"/>
                </a:lnTo>
                <a:lnTo>
                  <a:pt x="654050" y="654050"/>
                </a:lnTo>
                <a:lnTo>
                  <a:pt x="0" y="65405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0">
            <a:off x="7776390" y="7518492"/>
            <a:ext cx="554092" cy="543703"/>
          </a:xfrm>
          <a:custGeom>
            <a:avLst/>
            <a:gdLst/>
            <a:ahLst/>
            <a:cxnLst/>
            <a:rect r="r" b="b" t="t" l="l"/>
            <a:pathLst>
              <a:path h="543703" w="554092">
                <a:moveTo>
                  <a:pt x="0" y="0"/>
                </a:moveTo>
                <a:lnTo>
                  <a:pt x="554093" y="0"/>
                </a:lnTo>
                <a:lnTo>
                  <a:pt x="554093" y="543703"/>
                </a:lnTo>
                <a:lnTo>
                  <a:pt x="0" y="54370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9" id="9"/>
          <p:cNvSpPr/>
          <p:nvPr/>
        </p:nvSpPr>
        <p:spPr>
          <a:xfrm flipH="false" flipV="false" rot="0">
            <a:off x="566377" y="7573665"/>
            <a:ext cx="543703" cy="543703"/>
          </a:xfrm>
          <a:custGeom>
            <a:avLst/>
            <a:gdLst/>
            <a:ahLst/>
            <a:cxnLst/>
            <a:rect r="r" b="b" t="t" l="l"/>
            <a:pathLst>
              <a:path h="543703" w="543703">
                <a:moveTo>
                  <a:pt x="0" y="0"/>
                </a:moveTo>
                <a:lnTo>
                  <a:pt x="543703" y="0"/>
                </a:lnTo>
                <a:lnTo>
                  <a:pt x="543703" y="543703"/>
                </a:lnTo>
                <a:lnTo>
                  <a:pt x="0" y="543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4552070" y="7417555"/>
            <a:ext cx="654050" cy="654050"/>
          </a:xfrm>
          <a:custGeom>
            <a:avLst/>
            <a:gdLst/>
            <a:ahLst/>
            <a:cxnLst/>
            <a:rect r="r" b="b" t="t" l="l"/>
            <a:pathLst>
              <a:path h="654050" w="654050">
                <a:moveTo>
                  <a:pt x="0" y="0"/>
                </a:moveTo>
                <a:lnTo>
                  <a:pt x="654050" y="0"/>
                </a:lnTo>
                <a:lnTo>
                  <a:pt x="654050" y="654050"/>
                </a:lnTo>
                <a:lnTo>
                  <a:pt x="0" y="654050"/>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1" id="11"/>
          <p:cNvSpPr/>
          <p:nvPr/>
        </p:nvSpPr>
        <p:spPr>
          <a:xfrm flipH="false" flipV="false" rot="0">
            <a:off x="14607244" y="7468023"/>
            <a:ext cx="543703" cy="543703"/>
          </a:xfrm>
          <a:custGeom>
            <a:avLst/>
            <a:gdLst/>
            <a:ahLst/>
            <a:cxnLst/>
            <a:rect r="r" b="b" t="t" l="l"/>
            <a:pathLst>
              <a:path h="543703" w="543703">
                <a:moveTo>
                  <a:pt x="0" y="0"/>
                </a:moveTo>
                <a:lnTo>
                  <a:pt x="543703" y="0"/>
                </a:lnTo>
                <a:lnTo>
                  <a:pt x="543703" y="543703"/>
                </a:lnTo>
                <a:lnTo>
                  <a:pt x="0" y="5437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5400000">
            <a:off x="18308013" y="7770143"/>
            <a:ext cx="2132855" cy="3195288"/>
          </a:xfrm>
          <a:custGeom>
            <a:avLst/>
            <a:gdLst/>
            <a:ahLst/>
            <a:cxnLst/>
            <a:rect r="r" b="b" t="t" l="l"/>
            <a:pathLst>
              <a:path h="3195288" w="2132855">
                <a:moveTo>
                  <a:pt x="0" y="0"/>
                </a:moveTo>
                <a:lnTo>
                  <a:pt x="2132855" y="0"/>
                </a:lnTo>
                <a:lnTo>
                  <a:pt x="2132855" y="3195288"/>
                </a:lnTo>
                <a:lnTo>
                  <a:pt x="0" y="3195288"/>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3" id="13"/>
          <p:cNvSpPr/>
          <p:nvPr/>
        </p:nvSpPr>
        <p:spPr>
          <a:xfrm flipH="false" flipV="false" rot="0">
            <a:off x="10988630" y="7417555"/>
            <a:ext cx="654050" cy="654050"/>
          </a:xfrm>
          <a:custGeom>
            <a:avLst/>
            <a:gdLst/>
            <a:ahLst/>
            <a:cxnLst/>
            <a:rect r="r" b="b" t="t" l="l"/>
            <a:pathLst>
              <a:path h="654050" w="654050">
                <a:moveTo>
                  <a:pt x="0" y="0"/>
                </a:moveTo>
                <a:lnTo>
                  <a:pt x="654050" y="0"/>
                </a:lnTo>
                <a:lnTo>
                  <a:pt x="654050" y="654050"/>
                </a:lnTo>
                <a:lnTo>
                  <a:pt x="0" y="65405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4" id="14"/>
          <p:cNvSpPr/>
          <p:nvPr/>
        </p:nvSpPr>
        <p:spPr>
          <a:xfrm flipH="false" flipV="false" rot="0">
            <a:off x="11033814" y="7468023"/>
            <a:ext cx="554092" cy="543703"/>
          </a:xfrm>
          <a:custGeom>
            <a:avLst/>
            <a:gdLst/>
            <a:ahLst/>
            <a:cxnLst/>
            <a:rect r="r" b="b" t="t" l="l"/>
            <a:pathLst>
              <a:path h="543703" w="554092">
                <a:moveTo>
                  <a:pt x="0" y="0"/>
                </a:moveTo>
                <a:lnTo>
                  <a:pt x="554092" y="0"/>
                </a:lnTo>
                <a:lnTo>
                  <a:pt x="554092" y="543703"/>
                </a:lnTo>
                <a:lnTo>
                  <a:pt x="0" y="54370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5" id="15"/>
          <p:cNvSpPr/>
          <p:nvPr/>
        </p:nvSpPr>
        <p:spPr>
          <a:xfrm flipH="false" flipV="false" rot="0">
            <a:off x="218993" y="4313523"/>
            <a:ext cx="2771523" cy="2771523"/>
          </a:xfrm>
          <a:custGeom>
            <a:avLst/>
            <a:gdLst/>
            <a:ahLst/>
            <a:cxnLst/>
            <a:rect r="r" b="b" t="t" l="l"/>
            <a:pathLst>
              <a:path h="2771523" w="2771523">
                <a:moveTo>
                  <a:pt x="0" y="0"/>
                </a:moveTo>
                <a:lnTo>
                  <a:pt x="2771524" y="0"/>
                </a:lnTo>
                <a:lnTo>
                  <a:pt x="2771524" y="2771524"/>
                </a:lnTo>
                <a:lnTo>
                  <a:pt x="0" y="2771524"/>
                </a:lnTo>
                <a:lnTo>
                  <a:pt x="0" y="0"/>
                </a:lnTo>
                <a:close/>
              </a:path>
            </a:pathLst>
          </a:custGeom>
          <a:blipFill>
            <a:blip r:embed="rId16"/>
            <a:stretch>
              <a:fillRect l="-55431" t="0" r="-27157" b="-18834"/>
            </a:stretch>
          </a:blipFill>
        </p:spPr>
      </p:sp>
      <p:grpSp>
        <p:nvGrpSpPr>
          <p:cNvPr name="Group 16" id="16"/>
          <p:cNvGrpSpPr/>
          <p:nvPr/>
        </p:nvGrpSpPr>
        <p:grpSpPr>
          <a:xfrm rot="-10800000">
            <a:off x="-1934101" y="0"/>
            <a:ext cx="11078101" cy="765206"/>
            <a:chOff x="0" y="0"/>
            <a:chExt cx="2222019" cy="153483"/>
          </a:xfrm>
        </p:grpSpPr>
        <p:sp>
          <p:nvSpPr>
            <p:cNvPr name="Freeform 17" id="17"/>
            <p:cNvSpPr/>
            <p:nvPr/>
          </p:nvSpPr>
          <p:spPr>
            <a:xfrm flipH="false" flipV="false" rot="0">
              <a:off x="0" y="0"/>
              <a:ext cx="2222019" cy="153483"/>
            </a:xfrm>
            <a:custGeom>
              <a:avLst/>
              <a:gdLst/>
              <a:ahLst/>
              <a:cxnLst/>
              <a:rect r="r" b="b" t="t" l="l"/>
              <a:pathLst>
                <a:path h="153483" w="2222019">
                  <a:moveTo>
                    <a:pt x="0" y="0"/>
                  </a:moveTo>
                  <a:lnTo>
                    <a:pt x="2222019" y="0"/>
                  </a:lnTo>
                  <a:lnTo>
                    <a:pt x="2222019" y="153483"/>
                  </a:lnTo>
                  <a:lnTo>
                    <a:pt x="0" y="153483"/>
                  </a:lnTo>
                  <a:close/>
                </a:path>
              </a:pathLst>
            </a:custGeom>
            <a:solidFill>
              <a:srgbClr val="FF0000"/>
            </a:solidFill>
          </p:spPr>
        </p:sp>
      </p:grpSp>
      <p:sp>
        <p:nvSpPr>
          <p:cNvPr name="Freeform 18" id="18"/>
          <p:cNvSpPr/>
          <p:nvPr/>
        </p:nvSpPr>
        <p:spPr>
          <a:xfrm flipH="false" flipV="false" rot="0">
            <a:off x="218993" y="190500"/>
            <a:ext cx="5821835" cy="3883649"/>
          </a:xfrm>
          <a:custGeom>
            <a:avLst/>
            <a:gdLst/>
            <a:ahLst/>
            <a:cxnLst/>
            <a:rect r="r" b="b" t="t" l="l"/>
            <a:pathLst>
              <a:path h="3883649" w="5821835">
                <a:moveTo>
                  <a:pt x="0" y="0"/>
                </a:moveTo>
                <a:lnTo>
                  <a:pt x="5821835" y="0"/>
                </a:lnTo>
                <a:lnTo>
                  <a:pt x="5821835" y="3883649"/>
                </a:lnTo>
                <a:lnTo>
                  <a:pt x="0" y="3883649"/>
                </a:lnTo>
                <a:lnTo>
                  <a:pt x="0" y="0"/>
                </a:lnTo>
                <a:close/>
              </a:path>
            </a:pathLst>
          </a:custGeom>
          <a:blipFill>
            <a:blip r:embed="rId17"/>
            <a:stretch>
              <a:fillRect l="0" t="0" r="0" b="0"/>
            </a:stretch>
          </a:blipFill>
        </p:spPr>
      </p:sp>
      <p:sp>
        <p:nvSpPr>
          <p:cNvPr name="TextBox 19" id="19"/>
          <p:cNvSpPr txBox="true"/>
          <p:nvPr/>
        </p:nvSpPr>
        <p:spPr>
          <a:xfrm rot="0">
            <a:off x="6718611" y="1009650"/>
            <a:ext cx="8115300" cy="1642110"/>
          </a:xfrm>
          <a:prstGeom prst="rect">
            <a:avLst/>
          </a:prstGeom>
        </p:spPr>
        <p:txBody>
          <a:bodyPr anchor="t" rtlCol="false" tIns="0" lIns="0" bIns="0" rIns="0">
            <a:spAutoFit/>
          </a:bodyPr>
          <a:lstStyle/>
          <a:p>
            <a:pPr algn="l">
              <a:lnSpc>
                <a:spcPts val="6269"/>
              </a:lnSpc>
            </a:pPr>
            <a:r>
              <a:rPr lang="en-US" sz="5499" b="true">
                <a:solidFill>
                  <a:srgbClr val="000000"/>
                </a:solidFill>
                <a:latin typeface="Poppins Bold"/>
                <a:ea typeface="Poppins Bold"/>
                <a:cs typeface="Poppins Bold"/>
                <a:sym typeface="Poppins Bold"/>
              </a:rPr>
              <a:t>OPBYGNING AF TRÆNINGERNE</a:t>
            </a:r>
          </a:p>
        </p:txBody>
      </p:sp>
      <p:sp>
        <p:nvSpPr>
          <p:cNvPr name="Freeform 20" id="20"/>
          <p:cNvSpPr/>
          <p:nvPr/>
        </p:nvSpPr>
        <p:spPr>
          <a:xfrm flipH="false" flipV="false" rot="0">
            <a:off x="3276097" y="4331817"/>
            <a:ext cx="2764731" cy="2764731"/>
          </a:xfrm>
          <a:custGeom>
            <a:avLst/>
            <a:gdLst/>
            <a:ahLst/>
            <a:cxnLst/>
            <a:rect r="r" b="b" t="t" l="l"/>
            <a:pathLst>
              <a:path h="2764731" w="2764731">
                <a:moveTo>
                  <a:pt x="0" y="0"/>
                </a:moveTo>
                <a:lnTo>
                  <a:pt x="2764731" y="0"/>
                </a:lnTo>
                <a:lnTo>
                  <a:pt x="2764731" y="2764731"/>
                </a:lnTo>
                <a:lnTo>
                  <a:pt x="0" y="2764731"/>
                </a:lnTo>
                <a:lnTo>
                  <a:pt x="0" y="0"/>
                </a:lnTo>
                <a:close/>
              </a:path>
            </a:pathLst>
          </a:custGeom>
          <a:blipFill>
            <a:blip r:embed="rId18"/>
            <a:stretch>
              <a:fillRect l="0" t="-24953" r="0" b="-24953"/>
            </a:stretch>
          </a:blipFill>
        </p:spPr>
      </p:sp>
      <p:sp>
        <p:nvSpPr>
          <p:cNvPr name="Freeform 21" id="21"/>
          <p:cNvSpPr/>
          <p:nvPr/>
        </p:nvSpPr>
        <p:spPr>
          <a:xfrm flipH="false" flipV="false" rot="0">
            <a:off x="15129303" y="1972561"/>
            <a:ext cx="2633582" cy="4681923"/>
          </a:xfrm>
          <a:custGeom>
            <a:avLst/>
            <a:gdLst/>
            <a:ahLst/>
            <a:cxnLst/>
            <a:rect r="r" b="b" t="t" l="l"/>
            <a:pathLst>
              <a:path h="4681923" w="2633582">
                <a:moveTo>
                  <a:pt x="0" y="0"/>
                </a:moveTo>
                <a:lnTo>
                  <a:pt x="2633582" y="0"/>
                </a:lnTo>
                <a:lnTo>
                  <a:pt x="2633582" y="4681924"/>
                </a:lnTo>
                <a:lnTo>
                  <a:pt x="0" y="4681924"/>
                </a:lnTo>
                <a:lnTo>
                  <a:pt x="0" y="0"/>
                </a:lnTo>
                <a:close/>
              </a:path>
            </a:pathLst>
          </a:custGeom>
          <a:blipFill>
            <a:blip r:embed="rId19"/>
            <a:stretch>
              <a:fillRect l="-34591" t="-8263" r="-18362" b="-20711"/>
            </a:stretch>
          </a:blipFill>
        </p:spPr>
      </p:sp>
      <p:sp>
        <p:nvSpPr>
          <p:cNvPr name="TextBox 22" id="22"/>
          <p:cNvSpPr txBox="true"/>
          <p:nvPr/>
        </p:nvSpPr>
        <p:spPr>
          <a:xfrm rot="0">
            <a:off x="6763795" y="2832735"/>
            <a:ext cx="8115300" cy="3906520"/>
          </a:xfrm>
          <a:prstGeom prst="rect">
            <a:avLst/>
          </a:prstGeom>
        </p:spPr>
        <p:txBody>
          <a:bodyPr anchor="t" rtlCol="false" tIns="0" lIns="0" bIns="0" rIns="0">
            <a:spAutoFit/>
          </a:bodyPr>
          <a:lstStyle/>
          <a:p>
            <a:pPr algn="l">
              <a:lnSpc>
                <a:spcPts val="3079"/>
              </a:lnSpc>
            </a:pPr>
            <a:r>
              <a:rPr lang="en-US" sz="2199">
                <a:solidFill>
                  <a:srgbClr val="000000"/>
                </a:solidFill>
                <a:latin typeface="Poppins"/>
                <a:ea typeface="Poppins"/>
                <a:cs typeface="Poppins"/>
                <a:sym typeface="Poppins"/>
              </a:rPr>
              <a:t>Her i HRK er rammerne for vores tumletræninger faste og trygge. Derfor er vores træninger inddelt i de samme 5 faser hver gang, så det er genkendeligt for børnene, selvom legene kan være forskellige fra gang til gang. </a:t>
            </a:r>
          </a:p>
          <a:p>
            <a:pPr algn="l">
              <a:lnSpc>
                <a:spcPts val="3079"/>
              </a:lnSpc>
            </a:pPr>
          </a:p>
          <a:p>
            <a:pPr algn="l">
              <a:lnSpc>
                <a:spcPts val="3079"/>
              </a:lnSpc>
            </a:pPr>
            <a:r>
              <a:rPr lang="en-US" sz="2199">
                <a:solidFill>
                  <a:srgbClr val="000000"/>
                </a:solidFill>
                <a:latin typeface="Poppins"/>
                <a:ea typeface="Poppins"/>
                <a:cs typeface="Poppins"/>
                <a:sym typeface="Poppins"/>
              </a:rPr>
              <a:t>Faserne sikrer derudover at der skabes forskellige rum for børnene til at udforske socialt sammenspil, bevægelse til musik samt fundamentale kropslige bevægelsesfærdigheder.</a:t>
            </a:r>
          </a:p>
          <a:p>
            <a:pPr algn="l">
              <a:lnSpc>
                <a:spcPts val="3079"/>
              </a:lnSpc>
              <a:spcBef>
                <a:spcPct val="0"/>
              </a:spcBef>
            </a:pPr>
          </a:p>
        </p:txBody>
      </p:sp>
      <p:sp>
        <p:nvSpPr>
          <p:cNvPr name="TextBox 23" id="23"/>
          <p:cNvSpPr txBox="true"/>
          <p:nvPr/>
        </p:nvSpPr>
        <p:spPr>
          <a:xfrm rot="0">
            <a:off x="511204" y="8486272"/>
            <a:ext cx="3241210" cy="1425575"/>
          </a:xfrm>
          <a:prstGeom prst="rect">
            <a:avLst/>
          </a:prstGeom>
        </p:spPr>
        <p:txBody>
          <a:bodyPr anchor="t" rtlCol="false" tIns="0" lIns="0" bIns="0" rIns="0">
            <a:spAutoFit/>
          </a:bodyPr>
          <a:lstStyle/>
          <a:p>
            <a:pPr algn="l">
              <a:lnSpc>
                <a:spcPts val="2800"/>
              </a:lnSpc>
              <a:spcBef>
                <a:spcPct val="0"/>
              </a:spcBef>
            </a:pPr>
            <a:r>
              <a:rPr lang="en-US" sz="2000">
                <a:solidFill>
                  <a:srgbClr val="000000"/>
                </a:solidFill>
                <a:latin typeface="Poppins"/>
                <a:ea typeface="Poppins"/>
                <a:cs typeface="Poppins"/>
                <a:sym typeface="Poppins"/>
              </a:rPr>
              <a:t>Fokus på: en rolig ramme for ankomst, hvor børnene lige får lov at lande på banen</a:t>
            </a:r>
          </a:p>
        </p:txBody>
      </p:sp>
      <p:sp>
        <p:nvSpPr>
          <p:cNvPr name="TextBox 24" id="24"/>
          <p:cNvSpPr txBox="true"/>
          <p:nvPr/>
        </p:nvSpPr>
        <p:spPr>
          <a:xfrm rot="0">
            <a:off x="7731207" y="8435804"/>
            <a:ext cx="3241210" cy="720725"/>
          </a:xfrm>
          <a:prstGeom prst="rect">
            <a:avLst/>
          </a:prstGeom>
        </p:spPr>
        <p:txBody>
          <a:bodyPr anchor="t" rtlCol="false" tIns="0" lIns="0" bIns="0" rIns="0">
            <a:spAutoFit/>
          </a:bodyPr>
          <a:lstStyle/>
          <a:p>
            <a:pPr algn="l">
              <a:lnSpc>
                <a:spcPts val="2800"/>
              </a:lnSpc>
              <a:spcBef>
                <a:spcPct val="0"/>
              </a:spcBef>
            </a:pPr>
            <a:r>
              <a:rPr lang="en-US" sz="2000">
                <a:solidFill>
                  <a:srgbClr val="000000"/>
                </a:solidFill>
                <a:latin typeface="Poppins"/>
                <a:ea typeface="Poppins"/>
                <a:cs typeface="Poppins"/>
                <a:sym typeface="Poppins"/>
              </a:rPr>
              <a:t>Fokus på: Motorisk udvikling med boldlege </a:t>
            </a:r>
          </a:p>
        </p:txBody>
      </p:sp>
      <p:sp>
        <p:nvSpPr>
          <p:cNvPr name="TextBox 25" id="25"/>
          <p:cNvSpPr txBox="true"/>
          <p:nvPr/>
        </p:nvSpPr>
        <p:spPr>
          <a:xfrm rot="0">
            <a:off x="4095314" y="8431099"/>
            <a:ext cx="3224726" cy="1425575"/>
          </a:xfrm>
          <a:prstGeom prst="rect">
            <a:avLst/>
          </a:prstGeom>
        </p:spPr>
        <p:txBody>
          <a:bodyPr anchor="t" rtlCol="false" tIns="0" lIns="0" bIns="0" rIns="0">
            <a:spAutoFit/>
          </a:bodyPr>
          <a:lstStyle/>
          <a:p>
            <a:pPr algn="l">
              <a:lnSpc>
                <a:spcPts val="2800"/>
              </a:lnSpc>
              <a:spcBef>
                <a:spcPct val="0"/>
              </a:spcBef>
            </a:pPr>
            <a:r>
              <a:rPr lang="en-US" sz="2000">
                <a:solidFill>
                  <a:srgbClr val="000000"/>
                </a:solidFill>
                <a:latin typeface="Poppins"/>
                <a:ea typeface="Poppins"/>
                <a:cs typeface="Poppins"/>
                <a:sym typeface="Poppins"/>
              </a:rPr>
              <a:t>Fokus på: samvær og fællesskab i form at fælles lege med sange, fangelege eller andet </a:t>
            </a:r>
          </a:p>
        </p:txBody>
      </p:sp>
      <p:sp>
        <p:nvSpPr>
          <p:cNvPr name="TextBox 26" id="26"/>
          <p:cNvSpPr txBox="true"/>
          <p:nvPr/>
        </p:nvSpPr>
        <p:spPr>
          <a:xfrm rot="0">
            <a:off x="14552070" y="8380631"/>
            <a:ext cx="3224726" cy="1073150"/>
          </a:xfrm>
          <a:prstGeom prst="rect">
            <a:avLst/>
          </a:prstGeom>
        </p:spPr>
        <p:txBody>
          <a:bodyPr anchor="t" rtlCol="false" tIns="0" lIns="0" bIns="0" rIns="0">
            <a:spAutoFit/>
          </a:bodyPr>
          <a:lstStyle/>
          <a:p>
            <a:pPr algn="l">
              <a:lnSpc>
                <a:spcPts val="2800"/>
              </a:lnSpc>
              <a:spcBef>
                <a:spcPct val="0"/>
              </a:spcBef>
            </a:pPr>
            <a:r>
              <a:rPr lang="en-US" sz="2000">
                <a:solidFill>
                  <a:srgbClr val="000000"/>
                </a:solidFill>
                <a:latin typeface="Poppins"/>
                <a:ea typeface="Poppins"/>
                <a:cs typeface="Poppins"/>
                <a:sym typeface="Poppins"/>
              </a:rPr>
              <a:t>Fokus på: inddragelse, samarbejde og fællesskab</a:t>
            </a:r>
          </a:p>
        </p:txBody>
      </p:sp>
      <p:sp>
        <p:nvSpPr>
          <p:cNvPr name="TextBox 27" id="27"/>
          <p:cNvSpPr txBox="true"/>
          <p:nvPr/>
        </p:nvSpPr>
        <p:spPr>
          <a:xfrm rot="0">
            <a:off x="1443715" y="7456522"/>
            <a:ext cx="2308699" cy="368300"/>
          </a:xfrm>
          <a:prstGeom prst="rect">
            <a:avLst/>
          </a:prstGeom>
        </p:spPr>
        <p:txBody>
          <a:bodyPr anchor="t" rtlCol="false" tIns="0" lIns="0" bIns="0" rIns="0">
            <a:spAutoFit/>
          </a:bodyPr>
          <a:lstStyle/>
          <a:p>
            <a:pPr algn="l">
              <a:lnSpc>
                <a:spcPts val="2800"/>
              </a:lnSpc>
              <a:spcBef>
                <a:spcPct val="0"/>
              </a:spcBef>
            </a:pPr>
            <a:r>
              <a:rPr lang="en-US" b="true" sz="2000">
                <a:solidFill>
                  <a:srgbClr val="000000"/>
                </a:solidFill>
                <a:latin typeface="Poppins Bold"/>
                <a:ea typeface="Poppins Bold"/>
                <a:cs typeface="Poppins Bold"/>
                <a:sym typeface="Poppins Bold"/>
              </a:rPr>
              <a:t>DROP-IN ZONEN </a:t>
            </a:r>
          </a:p>
        </p:txBody>
      </p:sp>
      <p:sp>
        <p:nvSpPr>
          <p:cNvPr name="TextBox 28" id="28"/>
          <p:cNvSpPr txBox="true"/>
          <p:nvPr/>
        </p:nvSpPr>
        <p:spPr>
          <a:xfrm rot="0">
            <a:off x="8661482" y="7406053"/>
            <a:ext cx="1800160" cy="368300"/>
          </a:xfrm>
          <a:prstGeom prst="rect">
            <a:avLst/>
          </a:prstGeom>
        </p:spPr>
        <p:txBody>
          <a:bodyPr anchor="t" rtlCol="false" tIns="0" lIns="0" bIns="0" rIns="0">
            <a:spAutoFit/>
          </a:bodyPr>
          <a:lstStyle/>
          <a:p>
            <a:pPr algn="l">
              <a:lnSpc>
                <a:spcPts val="2800"/>
              </a:lnSpc>
              <a:spcBef>
                <a:spcPct val="0"/>
              </a:spcBef>
            </a:pPr>
            <a:r>
              <a:rPr lang="en-US" b="true" sz="2000">
                <a:solidFill>
                  <a:srgbClr val="000000"/>
                </a:solidFill>
                <a:latin typeface="Poppins Bold"/>
                <a:ea typeface="Poppins Bold"/>
                <a:cs typeface="Poppins Bold"/>
                <a:sym typeface="Poppins Bold"/>
              </a:rPr>
              <a:t>BOLDLEGE</a:t>
            </a:r>
          </a:p>
        </p:txBody>
      </p:sp>
      <p:sp>
        <p:nvSpPr>
          <p:cNvPr name="TextBox 29" id="29"/>
          <p:cNvSpPr txBox="true"/>
          <p:nvPr/>
        </p:nvSpPr>
        <p:spPr>
          <a:xfrm rot="0">
            <a:off x="5011341" y="7401348"/>
            <a:ext cx="2308699" cy="720725"/>
          </a:xfrm>
          <a:prstGeom prst="rect">
            <a:avLst/>
          </a:prstGeom>
        </p:spPr>
        <p:txBody>
          <a:bodyPr anchor="t" rtlCol="false" tIns="0" lIns="0" bIns="0" rIns="0">
            <a:spAutoFit/>
          </a:bodyPr>
          <a:lstStyle/>
          <a:p>
            <a:pPr algn="l">
              <a:lnSpc>
                <a:spcPts val="2800"/>
              </a:lnSpc>
              <a:spcBef>
                <a:spcPct val="0"/>
              </a:spcBef>
            </a:pPr>
            <a:r>
              <a:rPr lang="en-US" b="true" sz="2000">
                <a:solidFill>
                  <a:srgbClr val="000000"/>
                </a:solidFill>
                <a:latin typeface="Poppins Bold"/>
                <a:ea typeface="Poppins Bold"/>
                <a:cs typeface="Poppins Bold"/>
                <a:sym typeface="Poppins Bold"/>
              </a:rPr>
              <a:t>FANGELEGE OG SANGLEGE </a:t>
            </a:r>
          </a:p>
        </p:txBody>
      </p:sp>
      <p:sp>
        <p:nvSpPr>
          <p:cNvPr name="TextBox 30" id="30"/>
          <p:cNvSpPr txBox="true"/>
          <p:nvPr/>
        </p:nvSpPr>
        <p:spPr>
          <a:xfrm rot="0">
            <a:off x="15468097" y="7350880"/>
            <a:ext cx="1955993" cy="720725"/>
          </a:xfrm>
          <a:prstGeom prst="rect">
            <a:avLst/>
          </a:prstGeom>
        </p:spPr>
        <p:txBody>
          <a:bodyPr anchor="t" rtlCol="false" tIns="0" lIns="0" bIns="0" rIns="0">
            <a:spAutoFit/>
          </a:bodyPr>
          <a:lstStyle/>
          <a:p>
            <a:pPr algn="l">
              <a:lnSpc>
                <a:spcPts val="2800"/>
              </a:lnSpc>
              <a:spcBef>
                <a:spcPct val="0"/>
              </a:spcBef>
            </a:pPr>
            <a:r>
              <a:rPr lang="en-US" b="true" sz="2000">
                <a:solidFill>
                  <a:srgbClr val="000000"/>
                </a:solidFill>
                <a:latin typeface="Poppins Bold"/>
                <a:ea typeface="Poppins Bold"/>
                <a:cs typeface="Poppins Bold"/>
                <a:sym typeface="Poppins Bold"/>
              </a:rPr>
              <a:t>FÆLLES OPRYDNING</a:t>
            </a:r>
          </a:p>
        </p:txBody>
      </p:sp>
      <p:sp>
        <p:nvSpPr>
          <p:cNvPr name="TextBox 31" id="31"/>
          <p:cNvSpPr txBox="true"/>
          <p:nvPr/>
        </p:nvSpPr>
        <p:spPr>
          <a:xfrm rot="0">
            <a:off x="11310860" y="8385336"/>
            <a:ext cx="3241210" cy="1425575"/>
          </a:xfrm>
          <a:prstGeom prst="rect">
            <a:avLst/>
          </a:prstGeom>
        </p:spPr>
        <p:txBody>
          <a:bodyPr anchor="t" rtlCol="false" tIns="0" lIns="0" bIns="0" rIns="0">
            <a:spAutoFit/>
          </a:bodyPr>
          <a:lstStyle/>
          <a:p>
            <a:pPr algn="l">
              <a:lnSpc>
                <a:spcPts val="2800"/>
              </a:lnSpc>
              <a:spcBef>
                <a:spcPct val="0"/>
              </a:spcBef>
            </a:pPr>
            <a:r>
              <a:rPr lang="en-US" sz="2000">
                <a:solidFill>
                  <a:srgbClr val="000000"/>
                </a:solidFill>
                <a:latin typeface="Poppins"/>
                <a:ea typeface="Poppins"/>
                <a:cs typeface="Poppins"/>
                <a:sym typeface="Poppins"/>
              </a:rPr>
              <a:t>Fokus på: Motorisk udvikling med udgangspunkt i forhindringbanen</a:t>
            </a:r>
          </a:p>
        </p:txBody>
      </p:sp>
      <p:sp>
        <p:nvSpPr>
          <p:cNvPr name="TextBox 32" id="32"/>
          <p:cNvSpPr txBox="true"/>
          <p:nvPr/>
        </p:nvSpPr>
        <p:spPr>
          <a:xfrm rot="0">
            <a:off x="11918905" y="7355585"/>
            <a:ext cx="1800160" cy="720725"/>
          </a:xfrm>
          <a:prstGeom prst="rect">
            <a:avLst/>
          </a:prstGeom>
        </p:spPr>
        <p:txBody>
          <a:bodyPr anchor="t" rtlCol="false" tIns="0" lIns="0" bIns="0" rIns="0">
            <a:spAutoFit/>
          </a:bodyPr>
          <a:lstStyle/>
          <a:p>
            <a:pPr algn="l">
              <a:lnSpc>
                <a:spcPts val="2800"/>
              </a:lnSpc>
              <a:spcBef>
                <a:spcPct val="0"/>
              </a:spcBef>
            </a:pPr>
            <a:r>
              <a:rPr lang="en-US" b="true" sz="2000">
                <a:solidFill>
                  <a:srgbClr val="000000"/>
                </a:solidFill>
                <a:latin typeface="Poppins Bold"/>
                <a:ea typeface="Poppins Bold"/>
                <a:cs typeface="Poppins Bold"/>
                <a:sym typeface="Poppins Bold"/>
              </a:rPr>
              <a:t>FORHINDRINGSBANE</a:t>
            </a:r>
          </a:p>
        </p:txBody>
      </p:sp>
      <p:sp>
        <p:nvSpPr>
          <p:cNvPr name="Freeform 33" id="33"/>
          <p:cNvSpPr/>
          <p:nvPr/>
        </p:nvSpPr>
        <p:spPr>
          <a:xfrm flipH="false" flipV="false" rot="0">
            <a:off x="15129303" y="-159343"/>
            <a:ext cx="2968116" cy="1903305"/>
          </a:xfrm>
          <a:custGeom>
            <a:avLst/>
            <a:gdLst/>
            <a:ahLst/>
            <a:cxnLst/>
            <a:rect r="r" b="b" t="t" l="l"/>
            <a:pathLst>
              <a:path h="1903305" w="2968116">
                <a:moveTo>
                  <a:pt x="0" y="0"/>
                </a:moveTo>
                <a:lnTo>
                  <a:pt x="2968116" y="0"/>
                </a:lnTo>
                <a:lnTo>
                  <a:pt x="2968116" y="1903304"/>
                </a:lnTo>
                <a:lnTo>
                  <a:pt x="0" y="1903304"/>
                </a:lnTo>
                <a:lnTo>
                  <a:pt x="0" y="0"/>
                </a:lnTo>
                <a:close/>
              </a:path>
            </a:pathLst>
          </a:custGeom>
          <a:blipFill>
            <a:blip r:embed="rId20"/>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5091555" y="8605675"/>
            <a:ext cx="6322413" cy="1719001"/>
            <a:chOff x="0" y="0"/>
            <a:chExt cx="830034" cy="225678"/>
          </a:xfrm>
        </p:grpSpPr>
        <p:sp>
          <p:nvSpPr>
            <p:cNvPr name="Freeform 3" id="3"/>
            <p:cNvSpPr/>
            <p:nvPr/>
          </p:nvSpPr>
          <p:spPr>
            <a:xfrm flipH="false" flipV="false" rot="0">
              <a:off x="0" y="0"/>
              <a:ext cx="830034" cy="225678"/>
            </a:xfrm>
            <a:custGeom>
              <a:avLst/>
              <a:gdLst/>
              <a:ahLst/>
              <a:cxnLst/>
              <a:rect r="r" b="b" t="t" l="l"/>
              <a:pathLst>
                <a:path h="225678" w="830034">
                  <a:moveTo>
                    <a:pt x="0" y="0"/>
                  </a:moveTo>
                  <a:lnTo>
                    <a:pt x="830034" y="0"/>
                  </a:lnTo>
                  <a:lnTo>
                    <a:pt x="830034" y="225678"/>
                  </a:lnTo>
                  <a:lnTo>
                    <a:pt x="0" y="225678"/>
                  </a:lnTo>
                  <a:close/>
                </a:path>
              </a:pathLst>
            </a:custGeom>
            <a:solidFill>
              <a:srgbClr val="FF0000"/>
            </a:solidFill>
          </p:spPr>
        </p:sp>
      </p:grpSp>
      <p:sp>
        <p:nvSpPr>
          <p:cNvPr name="Freeform 4" id="4"/>
          <p:cNvSpPr/>
          <p:nvPr/>
        </p:nvSpPr>
        <p:spPr>
          <a:xfrm flipH="false" flipV="false" rot="0">
            <a:off x="9322219" y="5083757"/>
            <a:ext cx="8756097" cy="4925304"/>
          </a:xfrm>
          <a:custGeom>
            <a:avLst/>
            <a:gdLst/>
            <a:ahLst/>
            <a:cxnLst/>
            <a:rect r="r" b="b" t="t" l="l"/>
            <a:pathLst>
              <a:path h="4925304" w="8756097">
                <a:moveTo>
                  <a:pt x="0" y="0"/>
                </a:moveTo>
                <a:lnTo>
                  <a:pt x="8756096" y="0"/>
                </a:lnTo>
                <a:lnTo>
                  <a:pt x="8756096" y="4925304"/>
                </a:lnTo>
                <a:lnTo>
                  <a:pt x="0" y="4925304"/>
                </a:lnTo>
                <a:lnTo>
                  <a:pt x="0" y="0"/>
                </a:lnTo>
                <a:close/>
              </a:path>
            </a:pathLst>
          </a:custGeom>
          <a:blipFill>
            <a:blip r:embed="rId2"/>
            <a:stretch>
              <a:fillRect l="-25774" t="-18504" r="-6162" b="-19296"/>
            </a:stretch>
          </a:blipFill>
        </p:spPr>
      </p:sp>
      <p:sp>
        <p:nvSpPr>
          <p:cNvPr name="Freeform 5" id="5"/>
          <p:cNvSpPr/>
          <p:nvPr/>
        </p:nvSpPr>
        <p:spPr>
          <a:xfrm flipH="false" flipV="false" rot="0">
            <a:off x="13468421" y="179866"/>
            <a:ext cx="4609895" cy="4609895"/>
          </a:xfrm>
          <a:custGeom>
            <a:avLst/>
            <a:gdLst/>
            <a:ahLst/>
            <a:cxnLst/>
            <a:rect r="r" b="b" t="t" l="l"/>
            <a:pathLst>
              <a:path h="4609895" w="4609895">
                <a:moveTo>
                  <a:pt x="0" y="0"/>
                </a:moveTo>
                <a:lnTo>
                  <a:pt x="4609894" y="0"/>
                </a:lnTo>
                <a:lnTo>
                  <a:pt x="4609894" y="4609895"/>
                </a:lnTo>
                <a:lnTo>
                  <a:pt x="0" y="4609895"/>
                </a:lnTo>
                <a:lnTo>
                  <a:pt x="0" y="0"/>
                </a:lnTo>
                <a:close/>
              </a:path>
            </a:pathLst>
          </a:custGeom>
          <a:blipFill>
            <a:blip r:embed="rId3"/>
            <a:stretch>
              <a:fillRect l="0" t="0" r="-51898" b="0"/>
            </a:stretch>
          </a:blipFill>
        </p:spPr>
      </p:sp>
      <p:sp>
        <p:nvSpPr>
          <p:cNvPr name="Freeform 6" id="6"/>
          <p:cNvSpPr/>
          <p:nvPr/>
        </p:nvSpPr>
        <p:spPr>
          <a:xfrm flipH="false" flipV="false" rot="0">
            <a:off x="9322219" y="2265011"/>
            <a:ext cx="3963879" cy="2524750"/>
          </a:xfrm>
          <a:custGeom>
            <a:avLst/>
            <a:gdLst/>
            <a:ahLst/>
            <a:cxnLst/>
            <a:rect r="r" b="b" t="t" l="l"/>
            <a:pathLst>
              <a:path h="2524750" w="3963879">
                <a:moveTo>
                  <a:pt x="0" y="0"/>
                </a:moveTo>
                <a:lnTo>
                  <a:pt x="3963879" y="0"/>
                </a:lnTo>
                <a:lnTo>
                  <a:pt x="3963879" y="2524750"/>
                </a:lnTo>
                <a:lnTo>
                  <a:pt x="0" y="2524750"/>
                </a:lnTo>
                <a:lnTo>
                  <a:pt x="0" y="0"/>
                </a:lnTo>
                <a:close/>
              </a:path>
            </a:pathLst>
          </a:custGeom>
          <a:blipFill>
            <a:blip r:embed="rId4"/>
            <a:stretch>
              <a:fillRect l="0" t="0" r="-11857" b="-3102"/>
            </a:stretch>
          </a:blipFill>
        </p:spPr>
      </p:sp>
      <p:sp>
        <p:nvSpPr>
          <p:cNvPr name="TextBox 7" id="7"/>
          <p:cNvSpPr txBox="true"/>
          <p:nvPr/>
        </p:nvSpPr>
        <p:spPr>
          <a:xfrm rot="0">
            <a:off x="2641766" y="1409895"/>
            <a:ext cx="6499478" cy="8599166"/>
          </a:xfrm>
          <a:prstGeom prst="rect">
            <a:avLst/>
          </a:prstGeom>
        </p:spPr>
        <p:txBody>
          <a:bodyPr anchor="t" rtlCol="false" tIns="0" lIns="0" bIns="0" rIns="0">
            <a:spAutoFit/>
          </a:bodyPr>
          <a:lstStyle/>
          <a:p>
            <a:pPr algn="l">
              <a:lnSpc>
                <a:spcPts val="3255"/>
              </a:lnSpc>
            </a:pPr>
            <a:r>
              <a:rPr lang="en-US" sz="2325" b="true">
                <a:solidFill>
                  <a:srgbClr val="000000"/>
                </a:solidFill>
                <a:latin typeface="Poppins Bold"/>
                <a:ea typeface="Poppins Bold"/>
                <a:cs typeface="Poppins Bold"/>
                <a:sym typeface="Poppins Bold"/>
              </a:rPr>
              <a:t>Aldersrelateret træning: idræt og bevægelse tilpasset alder og udviklingstrin.</a:t>
            </a:r>
          </a:p>
          <a:p>
            <a:pPr algn="l">
              <a:lnSpc>
                <a:spcPts val="3255"/>
              </a:lnSpc>
            </a:pPr>
          </a:p>
          <a:p>
            <a:pPr algn="l">
              <a:lnSpc>
                <a:spcPts val="3255"/>
              </a:lnSpc>
            </a:pPr>
            <a:r>
              <a:rPr lang="en-US" sz="2325" b="true">
                <a:solidFill>
                  <a:srgbClr val="000000"/>
                </a:solidFill>
                <a:latin typeface="Poppins Bold"/>
                <a:ea typeface="Poppins Bold"/>
                <a:cs typeface="Poppins Bold"/>
                <a:sym typeface="Poppins Bold"/>
              </a:rPr>
              <a:t>1-6 årige introduceres til kroppens, sportens og fysisk ABC i en forsimplet udgave</a:t>
            </a:r>
          </a:p>
          <a:p>
            <a:pPr algn="l">
              <a:lnSpc>
                <a:spcPts val="3255"/>
              </a:lnSpc>
            </a:pPr>
            <a:r>
              <a:rPr lang="en-US" sz="2325">
                <a:solidFill>
                  <a:srgbClr val="000000"/>
                </a:solidFill>
                <a:latin typeface="Poppins"/>
                <a:ea typeface="Poppins"/>
                <a:cs typeface="Poppins"/>
                <a:sym typeface="Poppins"/>
              </a:rPr>
              <a:t>kroppens ABC: koordination, løb, spring, kaste, kravle, hoppe, hinke, hænge, trille, rulle, krybe og klatre </a:t>
            </a:r>
          </a:p>
          <a:p>
            <a:pPr algn="l">
              <a:lnSpc>
                <a:spcPts val="3255"/>
              </a:lnSpc>
            </a:pPr>
            <a:r>
              <a:rPr lang="en-US" sz="2325">
                <a:solidFill>
                  <a:srgbClr val="000000"/>
                </a:solidFill>
                <a:latin typeface="Poppins"/>
                <a:ea typeface="Poppins"/>
                <a:cs typeface="Poppins"/>
                <a:sym typeface="Poppins"/>
              </a:rPr>
              <a:t>Sportens ABC: Gribe, sparke, drible, danse, slå til bold, håndstand. </a:t>
            </a:r>
          </a:p>
          <a:p>
            <a:pPr algn="l">
              <a:lnSpc>
                <a:spcPts val="3255"/>
              </a:lnSpc>
            </a:pPr>
            <a:r>
              <a:rPr lang="en-US" sz="2325">
                <a:solidFill>
                  <a:srgbClr val="000000"/>
                </a:solidFill>
                <a:latin typeface="Poppins"/>
                <a:ea typeface="Poppins"/>
                <a:cs typeface="Poppins"/>
                <a:sym typeface="Poppins"/>
              </a:rPr>
              <a:t>Fysisk ABC: Stafet, forhindringsbaner, kamplege, boldspil, fangelege</a:t>
            </a:r>
          </a:p>
          <a:p>
            <a:pPr algn="l">
              <a:lnSpc>
                <a:spcPts val="3255"/>
              </a:lnSpc>
            </a:pPr>
          </a:p>
          <a:p>
            <a:pPr algn="l">
              <a:lnSpc>
                <a:spcPts val="3255"/>
              </a:lnSpc>
              <a:spcBef>
                <a:spcPct val="0"/>
              </a:spcBef>
            </a:pPr>
            <a:r>
              <a:rPr lang="en-US" b="true" sz="2325">
                <a:solidFill>
                  <a:srgbClr val="000000"/>
                </a:solidFill>
                <a:latin typeface="Poppins Bold"/>
                <a:ea typeface="Poppins Bold"/>
                <a:cs typeface="Poppins Bold"/>
                <a:sym typeface="Poppins Bold"/>
              </a:rPr>
              <a:t>Lær at lege</a:t>
            </a:r>
            <a:r>
              <a:rPr lang="en-US" sz="2325">
                <a:solidFill>
                  <a:srgbClr val="000000"/>
                </a:solidFill>
                <a:latin typeface="Poppins"/>
                <a:ea typeface="Poppins"/>
                <a:cs typeface="Poppins"/>
                <a:sym typeface="Poppins"/>
              </a:rPr>
              <a:t> er en betegnelse, der dækker over børn i alderen &lt;9år. Begrebet dækker over udvikling af de fundamentale kropslige bevægelsesfærdigheder, også kaldet kroppens ABC, der er fundamentet for yderligere udvikling. </a:t>
            </a:r>
          </a:p>
        </p:txBody>
      </p:sp>
      <p:sp>
        <p:nvSpPr>
          <p:cNvPr name="TextBox 8" id="8"/>
          <p:cNvSpPr txBox="true"/>
          <p:nvPr/>
        </p:nvSpPr>
        <p:spPr>
          <a:xfrm rot="0">
            <a:off x="2641766" y="15816"/>
            <a:ext cx="6128030" cy="1451229"/>
          </a:xfrm>
          <a:prstGeom prst="rect">
            <a:avLst/>
          </a:prstGeom>
        </p:spPr>
        <p:txBody>
          <a:bodyPr anchor="t" rtlCol="false" tIns="0" lIns="0" bIns="0" rIns="0">
            <a:spAutoFit/>
          </a:bodyPr>
          <a:lstStyle/>
          <a:p>
            <a:pPr algn="l">
              <a:lnSpc>
                <a:spcPts val="4446"/>
              </a:lnSpc>
            </a:pPr>
            <a:r>
              <a:rPr lang="en-US" sz="3900" b="true">
                <a:solidFill>
                  <a:srgbClr val="000000"/>
                </a:solidFill>
                <a:latin typeface="Poppins Bold"/>
                <a:ea typeface="Poppins Bold"/>
                <a:cs typeface="Poppins Bold"/>
                <a:sym typeface="Poppins Bold"/>
              </a:rPr>
              <a:t>OM ALDERSRELATERET TRÆNING </a:t>
            </a:r>
          </a:p>
          <a:p>
            <a:pPr algn="l">
              <a:lnSpc>
                <a:spcPts val="2280"/>
              </a:lnSpc>
            </a:pPr>
          </a:p>
        </p:txBody>
      </p:sp>
      <p:sp>
        <p:nvSpPr>
          <p:cNvPr name="Freeform 9" id="9"/>
          <p:cNvSpPr/>
          <p:nvPr/>
        </p:nvSpPr>
        <p:spPr>
          <a:xfrm flipH="false" flipV="false" rot="-5400000">
            <a:off x="-6002820" y="2311799"/>
            <a:ext cx="10403935" cy="5780337"/>
          </a:xfrm>
          <a:custGeom>
            <a:avLst/>
            <a:gdLst/>
            <a:ahLst/>
            <a:cxnLst/>
            <a:rect r="r" b="b" t="t" l="l"/>
            <a:pathLst>
              <a:path h="5780337" w="10403935">
                <a:moveTo>
                  <a:pt x="0" y="0"/>
                </a:moveTo>
                <a:lnTo>
                  <a:pt x="10403935" y="0"/>
                </a:lnTo>
                <a:lnTo>
                  <a:pt x="10403935" y="5780337"/>
                </a:lnTo>
                <a:lnTo>
                  <a:pt x="0" y="5780337"/>
                </a:lnTo>
                <a:lnTo>
                  <a:pt x="0" y="0"/>
                </a:lnTo>
                <a:close/>
              </a:path>
            </a:pathLst>
          </a:custGeom>
          <a:blipFill>
            <a:blip r:embed="rId5"/>
            <a:stretch>
              <a:fillRect l="0" t="-846" r="0" b="-846"/>
            </a:stretch>
          </a:blipFill>
        </p:spPr>
      </p:sp>
      <p:sp>
        <p:nvSpPr>
          <p:cNvPr name="Freeform 10" id="10"/>
          <p:cNvSpPr/>
          <p:nvPr/>
        </p:nvSpPr>
        <p:spPr>
          <a:xfrm flipH="false" flipV="false" rot="0">
            <a:off x="9322219" y="179866"/>
            <a:ext cx="3963879" cy="1752493"/>
          </a:xfrm>
          <a:custGeom>
            <a:avLst/>
            <a:gdLst/>
            <a:ahLst/>
            <a:cxnLst/>
            <a:rect r="r" b="b" t="t" l="l"/>
            <a:pathLst>
              <a:path h="1752493" w="3963879">
                <a:moveTo>
                  <a:pt x="0" y="0"/>
                </a:moveTo>
                <a:lnTo>
                  <a:pt x="3963879" y="0"/>
                </a:lnTo>
                <a:lnTo>
                  <a:pt x="3963879" y="1752494"/>
                </a:lnTo>
                <a:lnTo>
                  <a:pt x="0" y="1752494"/>
                </a:lnTo>
                <a:lnTo>
                  <a:pt x="0" y="0"/>
                </a:lnTo>
                <a:close/>
              </a:path>
            </a:pathLst>
          </a:custGeom>
          <a:blipFill>
            <a:blip r:embed="rId6"/>
            <a:stretch>
              <a:fillRect l="-17368" t="-60516" r="-16601" b="-3379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DAGWQ1eRN08</dc:identifier>
  <dcterms:modified xsi:type="dcterms:W3CDTF">2011-08-01T06:04:30Z</dcterms:modified>
  <cp:revision>1</cp:revision>
  <dc:title>Materiale til hjemmesiden til forældre</dc:title>
</cp:coreProperties>
</file>