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5" r:id="rId6"/>
    <p:sldId id="261" r:id="rId7"/>
    <p:sldId id="263" r:id="rId8"/>
    <p:sldId id="264" r:id="rId9"/>
    <p:sldId id="26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F4F"/>
    <a:srgbClr val="FF33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E23DCF-9A8F-4CAD-9943-14B758D8801F}" v="4" dt="2023-03-09T05:34:42.2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88"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elsen, Berit" userId="6bae8486-b21e-48f7-8efe-fe219703eefc" providerId="ADAL" clId="{26E23DCF-9A8F-4CAD-9943-14B758D8801F}"/>
    <pc:docChg chg="custSel addSld modSld">
      <pc:chgData name="Nielsen, Berit" userId="6bae8486-b21e-48f7-8efe-fe219703eefc" providerId="ADAL" clId="{26E23DCF-9A8F-4CAD-9943-14B758D8801F}" dt="2023-03-09T05:35:19.584" v="78" actId="1076"/>
      <pc:docMkLst>
        <pc:docMk/>
      </pc:docMkLst>
      <pc:sldChg chg="modSp mod">
        <pc:chgData name="Nielsen, Berit" userId="6bae8486-b21e-48f7-8efe-fe219703eefc" providerId="ADAL" clId="{26E23DCF-9A8F-4CAD-9943-14B758D8801F}" dt="2023-03-09T05:31:10.102" v="0" actId="2165"/>
        <pc:sldMkLst>
          <pc:docMk/>
          <pc:sldMk cId="2309153064" sldId="261"/>
        </pc:sldMkLst>
        <pc:graphicFrameChg chg="modGraphic">
          <ac:chgData name="Nielsen, Berit" userId="6bae8486-b21e-48f7-8efe-fe219703eefc" providerId="ADAL" clId="{26E23DCF-9A8F-4CAD-9943-14B758D8801F}" dt="2023-03-09T05:31:10.102" v="0" actId="2165"/>
          <ac:graphicFrameMkLst>
            <pc:docMk/>
            <pc:sldMk cId="2309153064" sldId="261"/>
            <ac:graphicFrameMk id="16" creationId="{437BB78D-0862-4FB2-8579-D89D5FADD39D}"/>
          </ac:graphicFrameMkLst>
        </pc:graphicFrameChg>
      </pc:sldChg>
      <pc:sldChg chg="addSp delSp modSp add mod">
        <pc:chgData name="Nielsen, Berit" userId="6bae8486-b21e-48f7-8efe-fe219703eefc" providerId="ADAL" clId="{26E23DCF-9A8F-4CAD-9943-14B758D8801F}" dt="2023-03-09T05:35:19.584" v="78" actId="1076"/>
        <pc:sldMkLst>
          <pc:docMk/>
          <pc:sldMk cId="2787837529" sldId="265"/>
        </pc:sldMkLst>
        <pc:spChg chg="mod">
          <ac:chgData name="Nielsen, Berit" userId="6bae8486-b21e-48f7-8efe-fe219703eefc" providerId="ADAL" clId="{26E23DCF-9A8F-4CAD-9943-14B758D8801F}" dt="2023-03-09T05:32:05.822" v="18" actId="20577"/>
          <ac:spMkLst>
            <pc:docMk/>
            <pc:sldMk cId="2787837529" sldId="265"/>
            <ac:spMk id="10" creationId="{649578A6-A688-4213-AAAE-6F9A81A7AC35}"/>
          </ac:spMkLst>
        </pc:spChg>
        <pc:spChg chg="mod">
          <ac:chgData name="Nielsen, Berit" userId="6bae8486-b21e-48f7-8efe-fe219703eefc" providerId="ADAL" clId="{26E23DCF-9A8F-4CAD-9943-14B758D8801F}" dt="2023-03-09T05:32:21.071" v="19"/>
          <ac:spMkLst>
            <pc:docMk/>
            <pc:sldMk cId="2787837529" sldId="265"/>
            <ac:spMk id="14" creationId="{0948EC01-7FDB-446A-B6F4-8B6924419B02}"/>
          </ac:spMkLst>
        </pc:spChg>
        <pc:spChg chg="del mod">
          <ac:chgData name="Nielsen, Berit" userId="6bae8486-b21e-48f7-8efe-fe219703eefc" providerId="ADAL" clId="{26E23DCF-9A8F-4CAD-9943-14B758D8801F}" dt="2023-03-09T05:33:48.138" v="66" actId="478"/>
          <ac:spMkLst>
            <pc:docMk/>
            <pc:sldMk cId="2787837529" sldId="265"/>
            <ac:spMk id="16" creationId="{00000000-0000-0000-0000-000000000000}"/>
          </ac:spMkLst>
        </pc:spChg>
        <pc:graphicFrameChg chg="mod modGraphic">
          <ac:chgData name="Nielsen, Berit" userId="6bae8486-b21e-48f7-8efe-fe219703eefc" providerId="ADAL" clId="{26E23DCF-9A8F-4CAD-9943-14B758D8801F}" dt="2023-03-09T05:33:35.493" v="63" actId="1076"/>
          <ac:graphicFrameMkLst>
            <pc:docMk/>
            <pc:sldMk cId="2787837529" sldId="265"/>
            <ac:graphicFrameMk id="17" creationId="{00000000-0000-0000-0000-000000000000}"/>
          </ac:graphicFrameMkLst>
        </pc:graphicFrameChg>
        <pc:picChg chg="add mod">
          <ac:chgData name="Nielsen, Berit" userId="6bae8486-b21e-48f7-8efe-fe219703eefc" providerId="ADAL" clId="{26E23DCF-9A8F-4CAD-9943-14B758D8801F}" dt="2023-03-09T05:35:09.932" v="76" actId="1076"/>
          <ac:picMkLst>
            <pc:docMk/>
            <pc:sldMk cId="2787837529" sldId="265"/>
            <ac:picMk id="2" creationId="{FB67C9A2-2726-734D-2F76-BB23B3AB30EC}"/>
          </ac:picMkLst>
        </pc:picChg>
        <pc:picChg chg="add mod">
          <ac:chgData name="Nielsen, Berit" userId="6bae8486-b21e-48f7-8efe-fe219703eefc" providerId="ADAL" clId="{26E23DCF-9A8F-4CAD-9943-14B758D8801F}" dt="2023-03-09T05:35:06.958" v="75" actId="1076"/>
          <ac:picMkLst>
            <pc:docMk/>
            <pc:sldMk cId="2787837529" sldId="265"/>
            <ac:picMk id="3" creationId="{5AE44611-B7B5-D96C-4142-F76EF0F7AFA3}"/>
          </ac:picMkLst>
        </pc:picChg>
        <pc:picChg chg="add mod">
          <ac:chgData name="Nielsen, Berit" userId="6bae8486-b21e-48f7-8efe-fe219703eefc" providerId="ADAL" clId="{26E23DCF-9A8F-4CAD-9943-14B758D8801F}" dt="2023-03-09T05:35:19.584" v="78" actId="1076"/>
          <ac:picMkLst>
            <pc:docMk/>
            <pc:sldMk cId="2787837529" sldId="265"/>
            <ac:picMk id="4" creationId="{E485C385-E4AB-2BE0-4356-74EF669928F9}"/>
          </ac:picMkLst>
        </pc:picChg>
        <pc:picChg chg="add mod">
          <ac:chgData name="Nielsen, Berit" userId="6bae8486-b21e-48f7-8efe-fe219703eefc" providerId="ADAL" clId="{26E23DCF-9A8F-4CAD-9943-14B758D8801F}" dt="2023-03-09T05:35:15.897" v="77" actId="1076"/>
          <ac:picMkLst>
            <pc:docMk/>
            <pc:sldMk cId="2787837529" sldId="265"/>
            <ac:picMk id="5" creationId="{7313A42D-10D0-C999-2604-7492EDFD96E0}"/>
          </ac:picMkLst>
        </pc:picChg>
        <pc:picChg chg="del">
          <ac:chgData name="Nielsen, Berit" userId="6bae8486-b21e-48f7-8efe-fe219703eefc" providerId="ADAL" clId="{26E23DCF-9A8F-4CAD-9943-14B758D8801F}" dt="2023-03-09T05:33:50.496" v="67" actId="478"/>
          <ac:picMkLst>
            <pc:docMk/>
            <pc:sldMk cId="2787837529" sldId="265"/>
            <ac:picMk id="9" creationId="{00000000-0000-0000-0000-000000000000}"/>
          </ac:picMkLst>
        </pc:picChg>
        <pc:picChg chg="del">
          <ac:chgData name="Nielsen, Berit" userId="6bae8486-b21e-48f7-8efe-fe219703eefc" providerId="ADAL" clId="{26E23DCF-9A8F-4CAD-9943-14B758D8801F}" dt="2023-03-09T05:33:51.243" v="68" actId="478"/>
          <ac:picMkLst>
            <pc:docMk/>
            <pc:sldMk cId="2787837529" sldId="265"/>
            <ac:picMk id="11" creationId="{00000000-0000-0000-0000-00000000000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47CAF7A-4958-46CB-A9C5-749322EEEE9B}" type="datetimeFigureOut">
              <a:rPr lang="en-GB" smtClean="0"/>
              <a:t>09/03/2023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006782A-5CC2-447A-AA60-CC900E31E204}" type="slidenum">
              <a:rPr lang="en-GB" smtClean="0"/>
              <a:t>‹nr.›</a:t>
            </a:fld>
            <a:endParaRPr lang="en-GB"/>
          </a:p>
        </p:txBody>
      </p:sp>
    </p:spTree>
    <p:extLst>
      <p:ext uri="{BB962C8B-B14F-4D97-AF65-F5344CB8AC3E}">
        <p14:creationId xmlns:p14="http://schemas.microsoft.com/office/powerpoint/2010/main" val="2406426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47CAF7A-4958-46CB-A9C5-749322EEEE9B}" type="datetimeFigureOut">
              <a:rPr lang="en-GB" smtClean="0"/>
              <a:t>09/03/2023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006782A-5CC2-447A-AA60-CC900E31E204}" type="slidenum">
              <a:rPr lang="en-GB" smtClean="0"/>
              <a:t>‹nr.›</a:t>
            </a:fld>
            <a:endParaRPr lang="en-GB"/>
          </a:p>
        </p:txBody>
      </p:sp>
    </p:spTree>
    <p:extLst>
      <p:ext uri="{BB962C8B-B14F-4D97-AF65-F5344CB8AC3E}">
        <p14:creationId xmlns:p14="http://schemas.microsoft.com/office/powerpoint/2010/main" val="4238708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47CAF7A-4958-46CB-A9C5-749322EEEE9B}" type="datetimeFigureOut">
              <a:rPr lang="en-GB" smtClean="0"/>
              <a:t>09/03/2023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006782A-5CC2-447A-AA60-CC900E31E204}" type="slidenum">
              <a:rPr lang="en-GB" smtClean="0"/>
              <a:t>‹nr.›</a:t>
            </a:fld>
            <a:endParaRPr lang="en-GB"/>
          </a:p>
        </p:txBody>
      </p:sp>
    </p:spTree>
    <p:extLst>
      <p:ext uri="{BB962C8B-B14F-4D97-AF65-F5344CB8AC3E}">
        <p14:creationId xmlns:p14="http://schemas.microsoft.com/office/powerpoint/2010/main" val="2740991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47CAF7A-4958-46CB-A9C5-749322EEEE9B}" type="datetimeFigureOut">
              <a:rPr lang="en-GB" smtClean="0"/>
              <a:t>09/03/2023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006782A-5CC2-447A-AA60-CC900E31E204}" type="slidenum">
              <a:rPr lang="en-GB" smtClean="0"/>
              <a:t>‹nr.›</a:t>
            </a:fld>
            <a:endParaRPr lang="en-GB"/>
          </a:p>
        </p:txBody>
      </p:sp>
    </p:spTree>
    <p:extLst>
      <p:ext uri="{BB962C8B-B14F-4D97-AF65-F5344CB8AC3E}">
        <p14:creationId xmlns:p14="http://schemas.microsoft.com/office/powerpoint/2010/main" val="1636207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47CAF7A-4958-46CB-A9C5-749322EEEE9B}" type="datetimeFigureOut">
              <a:rPr lang="en-GB" smtClean="0"/>
              <a:t>09/03/2023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006782A-5CC2-447A-AA60-CC900E31E204}" type="slidenum">
              <a:rPr lang="en-GB" smtClean="0"/>
              <a:t>‹nr.›</a:t>
            </a:fld>
            <a:endParaRPr lang="en-GB"/>
          </a:p>
        </p:txBody>
      </p:sp>
    </p:spTree>
    <p:extLst>
      <p:ext uri="{BB962C8B-B14F-4D97-AF65-F5344CB8AC3E}">
        <p14:creationId xmlns:p14="http://schemas.microsoft.com/office/powerpoint/2010/main" val="2256056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47CAF7A-4958-46CB-A9C5-749322EEEE9B}" type="datetimeFigureOut">
              <a:rPr lang="en-GB" smtClean="0"/>
              <a:t>09/03/2023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006782A-5CC2-447A-AA60-CC900E31E204}" type="slidenum">
              <a:rPr lang="en-GB" smtClean="0"/>
              <a:t>‹nr.›</a:t>
            </a:fld>
            <a:endParaRPr lang="en-GB"/>
          </a:p>
        </p:txBody>
      </p:sp>
    </p:spTree>
    <p:extLst>
      <p:ext uri="{BB962C8B-B14F-4D97-AF65-F5344CB8AC3E}">
        <p14:creationId xmlns:p14="http://schemas.microsoft.com/office/powerpoint/2010/main" val="811942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7CAF7A-4958-46CB-A9C5-749322EEEE9B}" type="datetimeFigureOut">
              <a:rPr lang="en-GB" smtClean="0"/>
              <a:t>09/03/2023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006782A-5CC2-447A-AA60-CC900E31E204}" type="slidenum">
              <a:rPr lang="en-GB" smtClean="0"/>
              <a:t>‹nr.›</a:t>
            </a:fld>
            <a:endParaRPr lang="en-GB"/>
          </a:p>
        </p:txBody>
      </p:sp>
    </p:spTree>
    <p:extLst>
      <p:ext uri="{BB962C8B-B14F-4D97-AF65-F5344CB8AC3E}">
        <p14:creationId xmlns:p14="http://schemas.microsoft.com/office/powerpoint/2010/main" val="1025224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7CAF7A-4958-46CB-A9C5-749322EEEE9B}" type="datetimeFigureOut">
              <a:rPr lang="en-GB" smtClean="0"/>
              <a:t>09/03/2023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006782A-5CC2-447A-AA60-CC900E31E204}" type="slidenum">
              <a:rPr lang="en-GB" smtClean="0"/>
              <a:t>‹nr.›</a:t>
            </a:fld>
            <a:endParaRPr lang="en-GB"/>
          </a:p>
        </p:txBody>
      </p:sp>
    </p:spTree>
    <p:extLst>
      <p:ext uri="{BB962C8B-B14F-4D97-AF65-F5344CB8AC3E}">
        <p14:creationId xmlns:p14="http://schemas.microsoft.com/office/powerpoint/2010/main" val="3630632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7CAF7A-4958-46CB-A9C5-749322EEEE9B}" type="datetimeFigureOut">
              <a:rPr lang="en-GB" smtClean="0"/>
              <a:t>09/03/2023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006782A-5CC2-447A-AA60-CC900E31E204}" type="slidenum">
              <a:rPr lang="en-GB" smtClean="0"/>
              <a:t>‹nr.›</a:t>
            </a:fld>
            <a:endParaRPr lang="en-GB"/>
          </a:p>
        </p:txBody>
      </p:sp>
    </p:spTree>
    <p:extLst>
      <p:ext uri="{BB962C8B-B14F-4D97-AF65-F5344CB8AC3E}">
        <p14:creationId xmlns:p14="http://schemas.microsoft.com/office/powerpoint/2010/main" val="2668926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47CAF7A-4958-46CB-A9C5-749322EEEE9B}" type="datetimeFigureOut">
              <a:rPr lang="en-GB" smtClean="0"/>
              <a:t>09/03/2023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006782A-5CC2-447A-AA60-CC900E31E204}" type="slidenum">
              <a:rPr lang="en-GB" smtClean="0"/>
              <a:t>‹nr.›</a:t>
            </a:fld>
            <a:endParaRPr lang="en-GB"/>
          </a:p>
        </p:txBody>
      </p:sp>
    </p:spTree>
    <p:extLst>
      <p:ext uri="{BB962C8B-B14F-4D97-AF65-F5344CB8AC3E}">
        <p14:creationId xmlns:p14="http://schemas.microsoft.com/office/powerpoint/2010/main" val="1760567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47CAF7A-4958-46CB-A9C5-749322EEEE9B}" type="datetimeFigureOut">
              <a:rPr lang="en-GB" smtClean="0"/>
              <a:t>09/03/2023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006782A-5CC2-447A-AA60-CC900E31E204}" type="slidenum">
              <a:rPr lang="en-GB" smtClean="0"/>
              <a:t>‹nr.›</a:t>
            </a:fld>
            <a:endParaRPr lang="en-GB"/>
          </a:p>
        </p:txBody>
      </p:sp>
    </p:spTree>
    <p:extLst>
      <p:ext uri="{BB962C8B-B14F-4D97-AF65-F5344CB8AC3E}">
        <p14:creationId xmlns:p14="http://schemas.microsoft.com/office/powerpoint/2010/main" val="1545721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7CAF7A-4958-46CB-A9C5-749322EEEE9B}" type="datetimeFigureOut">
              <a:rPr lang="en-GB" smtClean="0"/>
              <a:t>09/03/2023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06782A-5CC2-447A-AA60-CC900E31E204}" type="slidenum">
              <a:rPr lang="en-GB" smtClean="0"/>
              <a:t>‹nr.›</a:t>
            </a:fld>
            <a:endParaRPr lang="en-GB"/>
          </a:p>
        </p:txBody>
      </p:sp>
    </p:spTree>
    <p:extLst>
      <p:ext uri="{BB962C8B-B14F-4D97-AF65-F5344CB8AC3E}">
        <p14:creationId xmlns:p14="http://schemas.microsoft.com/office/powerpoint/2010/main" val="18503916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Triangle 5"/>
          <p:cNvSpPr/>
          <p:nvPr/>
        </p:nvSpPr>
        <p:spPr>
          <a:xfrm rot="10800000">
            <a:off x="-1" y="0"/>
            <a:ext cx="12191999" cy="957946"/>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Triangle 6"/>
          <p:cNvSpPr/>
          <p:nvPr/>
        </p:nvSpPr>
        <p:spPr>
          <a:xfrm>
            <a:off x="0" y="226423"/>
            <a:ext cx="9544594" cy="73152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5976" y="81647"/>
            <a:ext cx="747489" cy="754376"/>
          </a:xfrm>
          <a:prstGeom prst="rect">
            <a:avLst/>
          </a:prstGeom>
        </p:spPr>
      </p:pic>
      <p:sp>
        <p:nvSpPr>
          <p:cNvPr id="13" name="Right Triangle 12"/>
          <p:cNvSpPr/>
          <p:nvPr/>
        </p:nvSpPr>
        <p:spPr>
          <a:xfrm rot="16200000">
            <a:off x="5826033" y="492034"/>
            <a:ext cx="600891" cy="1213104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4511040" y="2838086"/>
            <a:ext cx="7560083" cy="769441"/>
          </a:xfrm>
          <a:prstGeom prst="rect">
            <a:avLst/>
          </a:prstGeom>
        </p:spPr>
        <p:txBody>
          <a:bodyPr wrap="none">
            <a:spAutoFit/>
          </a:bodyPr>
          <a:lstStyle/>
          <a:p>
            <a:r>
              <a:rPr lang="da-DK" sz="4400" dirty="0">
                <a:latin typeface="Arial" panose="020B0604020202020204" pitchFamily="34" charset="0"/>
                <a:ea typeface="Cambria" panose="02040503050406030204" pitchFamily="18" charset="0"/>
                <a:cs typeface="Arial" panose="020B0604020202020204" pitchFamily="34" charset="0"/>
              </a:rPr>
              <a:t>Solrød Strand Badmintonklub</a:t>
            </a:r>
            <a:endParaRPr lang="en-GB" sz="4400" dirty="0">
              <a:latin typeface="Arial" panose="020B0604020202020204" pitchFamily="34" charset="0"/>
              <a:ea typeface="Cambria" panose="02040503050406030204" pitchFamily="18" charset="0"/>
              <a:cs typeface="Arial" panose="020B0604020202020204" pitchFamily="34" charset="0"/>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513" y="1985554"/>
            <a:ext cx="3460746" cy="3496491"/>
          </a:xfrm>
          <a:prstGeom prst="rect">
            <a:avLst/>
          </a:prstGeom>
        </p:spPr>
      </p:pic>
      <p:sp>
        <p:nvSpPr>
          <p:cNvPr id="2" name="Rectangle 1"/>
          <p:cNvSpPr/>
          <p:nvPr/>
        </p:nvSpPr>
        <p:spPr>
          <a:xfrm>
            <a:off x="4569705" y="3607524"/>
            <a:ext cx="2005677" cy="369332"/>
          </a:xfrm>
          <a:prstGeom prst="rect">
            <a:avLst/>
          </a:prstGeom>
        </p:spPr>
        <p:txBody>
          <a:bodyPr wrap="none">
            <a:spAutoFit/>
          </a:bodyPr>
          <a:lstStyle/>
          <a:p>
            <a:r>
              <a:rPr lang="da-DK" dirty="0">
                <a:latin typeface="Arial" panose="020B0604020202020204" pitchFamily="34" charset="0"/>
                <a:ea typeface="Cambria" panose="02040503050406030204" pitchFamily="18" charset="0"/>
                <a:cs typeface="Arial" panose="020B0604020202020204" pitchFamily="34" charset="0"/>
              </a:rPr>
              <a:t>KLUB SPONSOR</a:t>
            </a:r>
            <a:endParaRPr lang="en-GB" dirty="0">
              <a:latin typeface="Arial" panose="020B0604020202020204" pitchFamily="34"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97048" y="4177934"/>
            <a:ext cx="2749110" cy="1876338"/>
          </a:xfrm>
          <a:prstGeom prst="rect">
            <a:avLst/>
          </a:prstGeom>
          <a:effectLst>
            <a:outerShdw blurRad="63500" sx="102000" sy="102000" algn="ctr" rotWithShape="0">
              <a:prstClr val="black">
                <a:alpha val="40000"/>
              </a:prstClr>
            </a:outerShdw>
          </a:effec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0009196" y="4177934"/>
            <a:ext cx="1419194" cy="1876338"/>
          </a:xfrm>
          <a:prstGeom prst="rect">
            <a:avLst/>
          </a:prstGeom>
          <a:effectLst>
            <a:outerShdw blurRad="63500" sx="102000" sy="102000" algn="ctr" rotWithShape="0">
              <a:prstClr val="black">
                <a:alpha val="40000"/>
              </a:prstClr>
            </a:outerShdw>
          </a:effectLst>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69353" y="4177934"/>
            <a:ext cx="1464657" cy="187633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576693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Triangle 5"/>
          <p:cNvSpPr/>
          <p:nvPr/>
        </p:nvSpPr>
        <p:spPr>
          <a:xfrm rot="10800000">
            <a:off x="-1" y="0"/>
            <a:ext cx="12191999" cy="957946"/>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Triangle 6"/>
          <p:cNvSpPr/>
          <p:nvPr/>
        </p:nvSpPr>
        <p:spPr>
          <a:xfrm>
            <a:off x="0" y="226423"/>
            <a:ext cx="9544594" cy="73152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5976" y="81647"/>
            <a:ext cx="747489" cy="754376"/>
          </a:xfrm>
          <a:prstGeom prst="rect">
            <a:avLst/>
          </a:prstGeom>
        </p:spPr>
      </p:pic>
      <p:sp>
        <p:nvSpPr>
          <p:cNvPr id="13" name="Right Triangle 12"/>
          <p:cNvSpPr/>
          <p:nvPr/>
        </p:nvSpPr>
        <p:spPr>
          <a:xfrm rot="16200000">
            <a:off x="5826033" y="492034"/>
            <a:ext cx="600891" cy="1213104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p:cNvSpPr/>
          <p:nvPr/>
        </p:nvSpPr>
        <p:spPr>
          <a:xfrm>
            <a:off x="714103" y="2669238"/>
            <a:ext cx="9675225" cy="2585323"/>
          </a:xfrm>
          <a:prstGeom prst="rect">
            <a:avLst/>
          </a:prstGeom>
        </p:spPr>
        <p:txBody>
          <a:bodyPr wrap="square">
            <a:spAutoFit/>
          </a:bodyPr>
          <a:lstStyle/>
          <a:p>
            <a:pPr marL="285750" indent="-285750">
              <a:buFont typeface="Arial" panose="020B0604020202020204" pitchFamily="34" charset="0"/>
              <a:buChar char="•"/>
            </a:pPr>
            <a:r>
              <a:rPr lang="da-DK" dirty="0">
                <a:latin typeface="Cambria" panose="02040503050406030204" pitchFamily="18" charset="0"/>
                <a:ea typeface="Cambria" panose="02040503050406030204" pitchFamily="18" charset="0"/>
                <a:cs typeface="Arial" panose="020B0604020202020204" pitchFamily="34" charset="0"/>
              </a:rPr>
              <a:t>Træningsmiljø som udvikler egne spillere både sportslig og menneskelig</a:t>
            </a:r>
          </a:p>
          <a:p>
            <a:pPr marL="285750" indent="-285750">
              <a:buFont typeface="Arial" panose="020B0604020202020204" pitchFamily="34" charset="0"/>
              <a:buChar char="•"/>
            </a:pPr>
            <a:r>
              <a:rPr lang="da-DK" dirty="0">
                <a:latin typeface="Cambria" panose="02040503050406030204" pitchFamily="18" charset="0"/>
                <a:ea typeface="Cambria" panose="02040503050406030204" pitchFamily="18" charset="0"/>
                <a:cs typeface="Arial" panose="020B0604020202020204" pitchFamily="34" charset="0"/>
              </a:rPr>
              <a:t>700 medlemmer som rummer både bredde og elite </a:t>
            </a:r>
          </a:p>
          <a:p>
            <a:pPr marL="285750" indent="-285750">
              <a:buFont typeface="Arial" panose="020B0604020202020204" pitchFamily="34" charset="0"/>
              <a:buChar char="•"/>
            </a:pPr>
            <a:r>
              <a:rPr lang="da-DK" dirty="0">
                <a:latin typeface="Cambria" panose="02040503050406030204" pitchFamily="18" charset="0"/>
                <a:ea typeface="Cambria" panose="02040503050406030204" pitchFamily="18" charset="0"/>
                <a:cs typeface="Arial" panose="020B0604020202020204" pitchFamily="34" charset="0"/>
              </a:rPr>
              <a:t>Badmintonligamandskab og fast deltager i medaljestrid</a:t>
            </a:r>
          </a:p>
          <a:p>
            <a:pPr marL="285750" indent="-285750">
              <a:buFont typeface="Arial" panose="020B0604020202020204" pitchFamily="34" charset="0"/>
              <a:buChar char="•"/>
            </a:pPr>
            <a:r>
              <a:rPr lang="da-DK" dirty="0">
                <a:latin typeface="Cambria" panose="02040503050406030204" pitchFamily="18" charset="0"/>
                <a:ea typeface="Cambria" panose="02040503050406030204" pitchFamily="18" charset="0"/>
                <a:cs typeface="Arial" panose="020B0604020202020204" pitchFamily="34" charset="0"/>
              </a:rPr>
              <a:t>Badmintonligaens mest gennemførte set-up</a:t>
            </a:r>
          </a:p>
          <a:p>
            <a:pPr marL="285750" indent="-285750">
              <a:buFont typeface="Arial" panose="020B0604020202020204" pitchFamily="34" charset="0"/>
              <a:buChar char="•"/>
            </a:pPr>
            <a:r>
              <a:rPr lang="da-DK" dirty="0">
                <a:latin typeface="Cambria" panose="02040503050406030204" pitchFamily="18" charset="0"/>
                <a:ea typeface="Cambria" panose="02040503050406030204" pitchFamily="18" charset="0"/>
                <a:cs typeface="Arial" panose="020B0604020202020204" pitchFamily="34" charset="0"/>
              </a:rPr>
              <a:t>300-400 tilskuere til holdets hjemmekampe</a:t>
            </a:r>
          </a:p>
          <a:p>
            <a:pPr marL="285750" indent="-285750">
              <a:buFont typeface="Arial" panose="020B0604020202020204" pitchFamily="34" charset="0"/>
              <a:buChar char="•"/>
            </a:pPr>
            <a:r>
              <a:rPr lang="da-DK" dirty="0">
                <a:latin typeface="Cambria" panose="02040503050406030204" pitchFamily="18" charset="0"/>
                <a:ea typeface="Cambria" panose="02040503050406030204" pitchFamily="18" charset="0"/>
                <a:cs typeface="Arial" panose="020B0604020202020204" pitchFamily="34" charset="0"/>
              </a:rPr>
              <a:t>5 seniorhold i de 5 øverste rækker i Danmarksturneringen</a:t>
            </a:r>
          </a:p>
          <a:p>
            <a:pPr marL="285750" indent="-285750">
              <a:buFont typeface="Arial" panose="020B0604020202020204" pitchFamily="34" charset="0"/>
              <a:buChar char="•"/>
            </a:pPr>
            <a:r>
              <a:rPr lang="da-DK" dirty="0">
                <a:latin typeface="Cambria" panose="02040503050406030204" pitchFamily="18" charset="0"/>
                <a:ea typeface="Cambria" panose="02040503050406030204" pitchFamily="18" charset="0"/>
                <a:cs typeface="Arial" panose="020B0604020202020204" pitchFamily="34" charset="0"/>
              </a:rPr>
              <a:t>Fuldtegnet ungdomsafdeling med venteliste</a:t>
            </a:r>
          </a:p>
          <a:p>
            <a:pPr marL="285750" indent="-285750">
              <a:buFont typeface="Arial" panose="020B0604020202020204" pitchFamily="34" charset="0"/>
              <a:buChar char="•"/>
            </a:pPr>
            <a:r>
              <a:rPr lang="da-DK" dirty="0">
                <a:latin typeface="Cambria" panose="02040503050406030204" pitchFamily="18" charset="0"/>
                <a:ea typeface="Cambria" panose="02040503050406030204" pitchFamily="18" charset="0"/>
                <a:cs typeface="Arial" panose="020B0604020202020204" pitchFamily="34" charset="0"/>
              </a:rPr>
              <a:t>En ungdomsafdeling der har ligget i top 3 i landet i de sidste 10 sæsoner</a:t>
            </a:r>
          </a:p>
          <a:p>
            <a:pPr marL="285750" indent="-285750">
              <a:buFont typeface="Arial" panose="020B0604020202020204" pitchFamily="34" charset="0"/>
              <a:buChar char="•"/>
            </a:pPr>
            <a:r>
              <a:rPr lang="da-DK" dirty="0">
                <a:latin typeface="Cambria" panose="02040503050406030204" pitchFamily="18" charset="0"/>
                <a:ea typeface="Cambria" panose="02040503050406030204" pitchFamily="18" charset="0"/>
                <a:cs typeface="Arial" panose="020B0604020202020204" pitchFamily="34" charset="0"/>
              </a:rPr>
              <a:t>Værdsætte og belønne frivillighed </a:t>
            </a:r>
          </a:p>
        </p:txBody>
      </p:sp>
      <p:sp>
        <p:nvSpPr>
          <p:cNvPr id="10" name="Tekstfelt 4">
            <a:extLst>
              <a:ext uri="{FF2B5EF4-FFF2-40B4-BE49-F238E27FC236}">
                <a16:creationId xmlns:a16="http://schemas.microsoft.com/office/drawing/2014/main" id="{F788F501-95AF-4D91-9470-A2CEBDA3782E}"/>
              </a:ext>
            </a:extLst>
          </p:cNvPr>
          <p:cNvSpPr txBox="1"/>
          <p:nvPr/>
        </p:nvSpPr>
        <p:spPr>
          <a:xfrm>
            <a:off x="714103" y="1693875"/>
            <a:ext cx="8008924" cy="461665"/>
          </a:xfrm>
          <a:prstGeom prst="rect">
            <a:avLst/>
          </a:prstGeom>
          <a:noFill/>
        </p:spPr>
        <p:txBody>
          <a:bodyPr wrap="none" rtlCol="0">
            <a:spAutoFit/>
          </a:bodyPr>
          <a:lstStyle/>
          <a:p>
            <a:r>
              <a:rPr lang="da-DK" sz="2400" b="1" dirty="0">
                <a:latin typeface="Arial" panose="020B0604020202020204" pitchFamily="34" charset="0"/>
                <a:ea typeface="Cambria" panose="02040503050406030204" pitchFamily="18" charset="0"/>
                <a:cs typeface="Arial" panose="020B0604020202020204" pitchFamily="34" charset="0"/>
              </a:rPr>
              <a:t>Solrød Strand Badmintonklub – identitet og værdisæt</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42678" y="2802937"/>
            <a:ext cx="3560787" cy="212778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080527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Triangle 5"/>
          <p:cNvSpPr/>
          <p:nvPr/>
        </p:nvSpPr>
        <p:spPr>
          <a:xfrm rot="10800000">
            <a:off x="-1" y="0"/>
            <a:ext cx="12191999" cy="957946"/>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Triangle 6"/>
          <p:cNvSpPr/>
          <p:nvPr/>
        </p:nvSpPr>
        <p:spPr>
          <a:xfrm>
            <a:off x="0" y="226423"/>
            <a:ext cx="9544594" cy="73152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5976" y="81647"/>
            <a:ext cx="747489" cy="754376"/>
          </a:xfrm>
          <a:prstGeom prst="rect">
            <a:avLst/>
          </a:prstGeom>
        </p:spPr>
      </p:pic>
      <p:sp>
        <p:nvSpPr>
          <p:cNvPr id="13" name="Right Triangle 12"/>
          <p:cNvSpPr/>
          <p:nvPr/>
        </p:nvSpPr>
        <p:spPr>
          <a:xfrm rot="16200000">
            <a:off x="5826033" y="492034"/>
            <a:ext cx="600891" cy="1213104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714103" y="1666691"/>
            <a:ext cx="6096000" cy="677108"/>
          </a:xfrm>
          <a:prstGeom prst="rect">
            <a:avLst/>
          </a:prstGeom>
        </p:spPr>
        <p:txBody>
          <a:bodyPr>
            <a:spAutoFit/>
          </a:bodyPr>
          <a:lstStyle/>
          <a:p>
            <a:r>
              <a:rPr lang="da-DK" sz="2400" b="1" dirty="0">
                <a:latin typeface="Arial" panose="020B0604020202020204" pitchFamily="34" charset="0"/>
                <a:ea typeface="Cambria" panose="02040503050406030204" pitchFamily="18" charset="0"/>
                <a:cs typeface="Arial" panose="020B0604020202020204" pitchFamily="34" charset="0"/>
              </a:rPr>
              <a:t>Sponsorer </a:t>
            </a:r>
            <a:r>
              <a:rPr lang="x-none" sz="2400" b="1" dirty="0">
                <a:latin typeface="Arial" panose="020B0604020202020204" pitchFamily="34" charset="0"/>
                <a:ea typeface="Cambria" panose="02040503050406030204" pitchFamily="18" charset="0"/>
                <a:cs typeface="Arial" panose="020B0604020202020204" pitchFamily="34" charset="0"/>
              </a:rPr>
              <a:t>–</a:t>
            </a:r>
            <a:r>
              <a:rPr lang="da-DK" sz="2400" b="1" dirty="0">
                <a:latin typeface="Arial" panose="020B0604020202020204" pitchFamily="34" charset="0"/>
                <a:ea typeface="Cambria" panose="02040503050406030204" pitchFamily="18" charset="0"/>
                <a:cs typeface="Arial" panose="020B0604020202020204" pitchFamily="34" charset="0"/>
              </a:rPr>
              <a:t> Vi tilbyder</a:t>
            </a:r>
            <a:br>
              <a:rPr lang="da-DK" b="1" dirty="0">
                <a:latin typeface="Arial" panose="020B0604020202020204" pitchFamily="34" charset="0"/>
                <a:cs typeface="Arial" panose="020B0604020202020204" pitchFamily="34" charset="0"/>
              </a:rPr>
            </a:br>
            <a:endParaRPr lang="da-DK" sz="1400" b="1" dirty="0">
              <a:latin typeface="Arial" panose="020B0604020202020204" pitchFamily="34" charset="0"/>
              <a:cs typeface="Arial" panose="020B0604020202020204" pitchFamily="34" charset="0"/>
            </a:endParaRPr>
          </a:p>
        </p:txBody>
      </p:sp>
      <p:sp>
        <p:nvSpPr>
          <p:cNvPr id="9" name="Tekstfelt 7">
            <a:extLst>
              <a:ext uri="{FF2B5EF4-FFF2-40B4-BE49-F238E27FC236}">
                <a16:creationId xmlns:a16="http://schemas.microsoft.com/office/drawing/2014/main" id="{0948EC01-7FDB-446A-B6F4-8B6924419B02}"/>
              </a:ext>
            </a:extLst>
          </p:cNvPr>
          <p:cNvSpPr txBox="1"/>
          <p:nvPr/>
        </p:nvSpPr>
        <p:spPr>
          <a:xfrm>
            <a:off x="714102" y="2407627"/>
            <a:ext cx="10345783" cy="3754874"/>
          </a:xfrm>
          <a:prstGeom prst="rect">
            <a:avLst/>
          </a:prstGeom>
          <a:noFill/>
        </p:spPr>
        <p:txBody>
          <a:bodyPr wrap="square">
            <a:spAutoFit/>
          </a:bodyPr>
          <a:lstStyle/>
          <a:p>
            <a:pPr marL="285750" indent="-285750">
              <a:buFont typeface="Arial" panose="020B0604020202020204" pitchFamily="34" charset="0"/>
              <a:buChar char="•"/>
            </a:pPr>
            <a:r>
              <a:rPr lang="da-DK" dirty="0">
                <a:latin typeface="Arial" panose="020B0604020202020204" pitchFamily="34" charset="0"/>
                <a:ea typeface="Cambria" panose="02040503050406030204" pitchFamily="18" charset="0"/>
                <a:cs typeface="Arial" panose="020B0604020202020204" pitchFamily="34" charset="0"/>
              </a:rPr>
              <a:t>Skræddersyede løsninger</a:t>
            </a:r>
          </a:p>
          <a:p>
            <a:pPr marL="285750" indent="-285750">
              <a:buFont typeface="Arial" panose="020B0604020202020204" pitchFamily="34" charset="0"/>
              <a:buChar char="•"/>
            </a:pPr>
            <a:r>
              <a:rPr lang="da-DK" dirty="0">
                <a:latin typeface="Arial" panose="020B0604020202020204" pitchFamily="34" charset="0"/>
                <a:ea typeface="Cambria" panose="02040503050406030204" pitchFamily="18" charset="0"/>
                <a:cs typeface="Arial" panose="020B0604020202020204" pitchFamily="34" charset="0"/>
              </a:rPr>
              <a:t>Logo og link på ssb.dk</a:t>
            </a:r>
          </a:p>
          <a:p>
            <a:pPr marL="285750" indent="-285750">
              <a:buFont typeface="Arial" panose="020B0604020202020204" pitchFamily="34" charset="0"/>
              <a:buChar char="•"/>
            </a:pPr>
            <a:r>
              <a:rPr lang="da-DK" dirty="0">
                <a:latin typeface="Arial" panose="020B0604020202020204" pitchFamily="34" charset="0"/>
                <a:ea typeface="Cambria" panose="02040503050406030204" pitchFamily="18" charset="0"/>
                <a:cs typeface="Arial" panose="020B0604020202020204" pitchFamily="34" charset="0"/>
              </a:rPr>
              <a:t>Logo på sponsorvæg, i kampprogram, samt i annonce i lokalavisen Sydkysten </a:t>
            </a:r>
            <a:r>
              <a:rPr lang="da-DK" dirty="0" err="1">
                <a:latin typeface="Arial" panose="020B0604020202020204" pitchFamily="34" charset="0"/>
                <a:ea typeface="Cambria" panose="02040503050406030204" pitchFamily="18" charset="0"/>
                <a:cs typeface="Arial" panose="020B0604020202020204" pitchFamily="34" charset="0"/>
              </a:rPr>
              <a:t>ifm</a:t>
            </a:r>
            <a:r>
              <a:rPr lang="da-DK" dirty="0">
                <a:latin typeface="Arial" panose="020B0604020202020204" pitchFamily="34" charset="0"/>
                <a:ea typeface="Cambria" panose="02040503050406030204" pitchFamily="18" charset="0"/>
                <a:cs typeface="Arial" panose="020B0604020202020204" pitchFamily="34" charset="0"/>
              </a:rPr>
              <a:t>. Liga hjemmekampe</a:t>
            </a:r>
          </a:p>
          <a:p>
            <a:pPr marL="285750" indent="-285750">
              <a:buFont typeface="Arial" panose="020B0604020202020204" pitchFamily="34" charset="0"/>
              <a:buChar char="•"/>
            </a:pPr>
            <a:r>
              <a:rPr lang="da-DK" dirty="0">
                <a:latin typeface="Arial" panose="020B0604020202020204" pitchFamily="34" charset="0"/>
                <a:ea typeface="Cambria" panose="02040503050406030204" pitchFamily="18" charset="0"/>
                <a:cs typeface="Arial" panose="020B0604020202020204" pitchFamily="34" charset="0"/>
              </a:rPr>
              <a:t>Rettighed til at anvende SSB i egen markedsføring</a:t>
            </a:r>
          </a:p>
          <a:p>
            <a:pPr marL="285750" indent="-285750">
              <a:buFont typeface="Arial" panose="020B0604020202020204" pitchFamily="34" charset="0"/>
              <a:buChar char="•"/>
            </a:pPr>
            <a:r>
              <a:rPr lang="da-DK" dirty="0">
                <a:latin typeface="Arial" panose="020B0604020202020204" pitchFamily="34" charset="0"/>
                <a:ea typeface="Cambria" panose="02040503050406030204" pitchFamily="18" charset="0"/>
                <a:cs typeface="Arial" panose="020B0604020202020204" pitchFamily="34" charset="0"/>
              </a:rPr>
              <a:t>Holdsponsorater på spilletøj for senior- og ungdomshold</a:t>
            </a:r>
          </a:p>
          <a:p>
            <a:pPr marL="285750" indent="-285750">
              <a:buFont typeface="Arial" panose="020B0604020202020204" pitchFamily="34" charset="0"/>
              <a:buChar char="•"/>
            </a:pPr>
            <a:r>
              <a:rPr lang="da-DK" dirty="0">
                <a:latin typeface="Arial" panose="020B0604020202020204" pitchFamily="34" charset="0"/>
                <a:ea typeface="Cambria" panose="02040503050406030204" pitchFamily="18" charset="0"/>
                <a:cs typeface="Arial" panose="020B0604020202020204" pitchFamily="34" charset="0"/>
              </a:rPr>
              <a:t>Banereklame, ambassadør banner samt dommerstigereklame ifm. Liga hjemmekampe</a:t>
            </a:r>
          </a:p>
          <a:p>
            <a:pPr marL="285750" indent="-285750">
              <a:buFont typeface="Arial" panose="020B0604020202020204" pitchFamily="34" charset="0"/>
              <a:buChar char="•"/>
            </a:pPr>
            <a:r>
              <a:rPr lang="da-DK" dirty="0">
                <a:latin typeface="Arial" panose="020B0604020202020204" pitchFamily="34" charset="0"/>
                <a:ea typeface="Cambria" panose="02040503050406030204" pitchFamily="18" charset="0"/>
                <a:cs typeface="Arial" panose="020B0604020202020204" pitchFamily="34" charset="0"/>
              </a:rPr>
              <a:t>Logo på linjedommer trøjer ifm. Liga hjemmekampe</a:t>
            </a:r>
          </a:p>
          <a:p>
            <a:pPr marL="285750" indent="-285750">
              <a:buFont typeface="Arial" panose="020B0604020202020204" pitchFamily="34" charset="0"/>
              <a:buChar char="•"/>
            </a:pPr>
            <a:r>
              <a:rPr lang="da-DK" dirty="0">
                <a:latin typeface="Arial" panose="020B0604020202020204" pitchFamily="34" charset="0"/>
                <a:ea typeface="Cambria" panose="02040503050406030204" pitchFamily="18" charset="0"/>
                <a:cs typeface="Arial" panose="020B0604020202020204" pitchFamily="34" charset="0"/>
              </a:rPr>
              <a:t>Kampsponsorater ifm. Liga hjemmekampe</a:t>
            </a:r>
          </a:p>
          <a:p>
            <a:pPr marL="285750" indent="-285750">
              <a:buFont typeface="Arial" panose="020B0604020202020204" pitchFamily="34" charset="0"/>
              <a:buChar char="•"/>
            </a:pPr>
            <a:r>
              <a:rPr lang="da-DK" dirty="0">
                <a:latin typeface="Arial" panose="020B0604020202020204" pitchFamily="34" charset="0"/>
                <a:ea typeface="Cambria" panose="02040503050406030204" pitchFamily="18" charset="0"/>
                <a:cs typeface="Arial" panose="020B0604020202020204" pitchFamily="34" charset="0"/>
              </a:rPr>
              <a:t>Adgang til klubbens partnernetværk</a:t>
            </a:r>
          </a:p>
          <a:p>
            <a:pPr marL="285750" indent="-285750">
              <a:buFont typeface="Arial" panose="020B0604020202020204" pitchFamily="34" charset="0"/>
              <a:buChar char="•"/>
            </a:pPr>
            <a:r>
              <a:rPr lang="da-DK" dirty="0">
                <a:latin typeface="Arial" panose="020B0604020202020204" pitchFamily="34" charset="0"/>
                <a:ea typeface="Cambria" panose="02040503050406030204" pitchFamily="18" charset="0"/>
                <a:cs typeface="Arial" panose="020B0604020202020204" pitchFamily="34" charset="0"/>
              </a:rPr>
              <a:t>Online markedsføringskampagne</a:t>
            </a:r>
          </a:p>
          <a:p>
            <a:pPr marL="285750" indent="-285750">
              <a:buFont typeface="Arial" panose="020B0604020202020204" pitchFamily="34" charset="0"/>
              <a:buChar char="•"/>
            </a:pPr>
            <a:endParaRPr lang="da-DK" sz="2000" dirty="0"/>
          </a:p>
          <a:p>
            <a:pPr marL="285750" indent="-285750">
              <a:buFont typeface="Arial" panose="020B0604020202020204" pitchFamily="34" charset="0"/>
              <a:buChar char="•"/>
            </a:pPr>
            <a:endParaRPr lang="da-DK" sz="2000" dirty="0"/>
          </a:p>
        </p:txBody>
      </p:sp>
    </p:spTree>
    <p:extLst>
      <p:ext uri="{BB962C8B-B14F-4D97-AF65-F5344CB8AC3E}">
        <p14:creationId xmlns:p14="http://schemas.microsoft.com/office/powerpoint/2010/main" val="240455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Triangle 5"/>
          <p:cNvSpPr/>
          <p:nvPr/>
        </p:nvSpPr>
        <p:spPr>
          <a:xfrm rot="10800000">
            <a:off x="-1" y="0"/>
            <a:ext cx="12191999" cy="957946"/>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Triangle 6"/>
          <p:cNvSpPr/>
          <p:nvPr/>
        </p:nvSpPr>
        <p:spPr>
          <a:xfrm>
            <a:off x="0" y="226423"/>
            <a:ext cx="9544594" cy="73152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5976" y="81647"/>
            <a:ext cx="747489" cy="754376"/>
          </a:xfrm>
          <a:prstGeom prst="rect">
            <a:avLst/>
          </a:prstGeom>
        </p:spPr>
      </p:pic>
      <p:sp>
        <p:nvSpPr>
          <p:cNvPr id="13" name="Right Triangle 12"/>
          <p:cNvSpPr/>
          <p:nvPr/>
        </p:nvSpPr>
        <p:spPr>
          <a:xfrm rot="16200000">
            <a:off x="5826033" y="492034"/>
            <a:ext cx="600891" cy="1213104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kstfelt 6">
            <a:extLst>
              <a:ext uri="{FF2B5EF4-FFF2-40B4-BE49-F238E27FC236}">
                <a16:creationId xmlns:a16="http://schemas.microsoft.com/office/drawing/2014/main" id="{649578A6-A688-4213-AAAE-6F9A81A7AC35}"/>
              </a:ext>
            </a:extLst>
          </p:cNvPr>
          <p:cNvSpPr txBox="1"/>
          <p:nvPr/>
        </p:nvSpPr>
        <p:spPr>
          <a:xfrm>
            <a:off x="709064" y="1625764"/>
            <a:ext cx="3776678" cy="677108"/>
          </a:xfrm>
          <a:prstGeom prst="rect">
            <a:avLst/>
          </a:prstGeom>
          <a:noFill/>
        </p:spPr>
        <p:txBody>
          <a:bodyPr wrap="square" rtlCol="0">
            <a:spAutoFit/>
          </a:bodyPr>
          <a:lstStyle/>
          <a:p>
            <a:r>
              <a:rPr lang="da-DK" sz="2400" b="1" dirty="0">
                <a:latin typeface="Arial" panose="020B0604020202020204" pitchFamily="34" charset="0"/>
                <a:ea typeface="Cambria" panose="02040503050406030204" pitchFamily="18" charset="0"/>
                <a:cs typeface="Arial" panose="020B0604020202020204" pitchFamily="34" charset="0"/>
              </a:rPr>
              <a:t>Holdsponsorat</a:t>
            </a:r>
            <a:br>
              <a:rPr lang="da-DK" sz="2400" b="1">
                <a:latin typeface="Arial" panose="020B0604020202020204" pitchFamily="34" charset="0"/>
                <a:ea typeface="Cambria" panose="02040503050406030204" pitchFamily="18" charset="0"/>
                <a:cs typeface="Arial" panose="020B0604020202020204" pitchFamily="34" charset="0"/>
              </a:rPr>
            </a:br>
            <a:r>
              <a:rPr lang="da-DK" sz="1400" b="1">
                <a:latin typeface="Arial" panose="020B0604020202020204" pitchFamily="34" charset="0"/>
                <a:ea typeface="Cambria" panose="02040503050406030204" pitchFamily="18" charset="0"/>
                <a:cs typeface="Arial" panose="020B0604020202020204" pitchFamily="34" charset="0"/>
              </a:rPr>
              <a:t>(Gældende for en sæson)</a:t>
            </a:r>
            <a:endParaRPr lang="da-DK" sz="1400" b="1" dirty="0">
              <a:latin typeface="Arial" panose="020B0604020202020204" pitchFamily="34" charset="0"/>
              <a:ea typeface="Cambria" panose="02040503050406030204" pitchFamily="18" charset="0"/>
              <a:cs typeface="Arial" panose="020B0604020202020204" pitchFamily="34" charset="0"/>
            </a:endParaRPr>
          </a:p>
        </p:txBody>
      </p:sp>
      <p:sp>
        <p:nvSpPr>
          <p:cNvPr id="14" name="Tekstfelt 7">
            <a:extLst>
              <a:ext uri="{FF2B5EF4-FFF2-40B4-BE49-F238E27FC236}">
                <a16:creationId xmlns:a16="http://schemas.microsoft.com/office/drawing/2014/main" id="{0948EC01-7FDB-446A-B6F4-8B6924419B02}"/>
              </a:ext>
            </a:extLst>
          </p:cNvPr>
          <p:cNvSpPr txBox="1"/>
          <p:nvPr/>
        </p:nvSpPr>
        <p:spPr>
          <a:xfrm>
            <a:off x="709064" y="2578959"/>
            <a:ext cx="4368033" cy="2585323"/>
          </a:xfrm>
          <a:prstGeom prst="rect">
            <a:avLst/>
          </a:prstGeom>
          <a:noFill/>
        </p:spPr>
        <p:txBody>
          <a:bodyPr wrap="square">
            <a:spAutoFit/>
          </a:bodyPr>
          <a:lstStyle/>
          <a:p>
            <a:pPr algn="l"/>
            <a:r>
              <a:rPr lang="da-DK" dirty="0">
                <a:latin typeface="Arial" panose="020B0604020202020204" pitchFamily="34" charset="0"/>
                <a:ea typeface="Cambria" panose="02040503050406030204" pitchFamily="18" charset="0"/>
                <a:cs typeface="Arial" panose="020B0604020202020204" pitchFamily="34" charset="0"/>
              </a:rPr>
              <a:t>Klubben har spillere på alle niveauer og i alle aldre. Holdturneringen har en vigtig plads i SSB. Med 6 seniorhold og 24 ungdomshold er der stor fokus på værdierne omkring holdturneringen.</a:t>
            </a:r>
          </a:p>
          <a:p>
            <a:endParaRPr lang="da-DK" dirty="0">
              <a:latin typeface="Arial" panose="020B0604020202020204" pitchFamily="34" charset="0"/>
              <a:ea typeface="Cambria" panose="02040503050406030204" pitchFamily="18" charset="0"/>
              <a:cs typeface="Arial" panose="020B0604020202020204" pitchFamily="34" charset="0"/>
            </a:endParaRPr>
          </a:p>
          <a:p>
            <a:pPr algn="l"/>
            <a:r>
              <a:rPr lang="da-DK" dirty="0">
                <a:latin typeface="Arial" panose="020B0604020202020204" pitchFamily="34" charset="0"/>
                <a:ea typeface="Cambria" panose="02040503050406030204" pitchFamily="18" charset="0"/>
                <a:cs typeface="Arial" panose="020B0604020202020204" pitchFamily="34" charset="0"/>
              </a:rPr>
              <a:t>Som sponsor kan du blive en del af det fællesskab og det fokus, der ligger på holdturneringen.</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41772" y="4188736"/>
            <a:ext cx="1745962" cy="1941222"/>
          </a:xfrm>
          <a:prstGeom prst="rect">
            <a:avLst/>
          </a:prstGeom>
          <a:effectLst>
            <a:outerShdw blurRad="63500" sx="102000" sy="102000" algn="ctr" rotWithShape="0">
              <a:prstClr val="black">
                <a:alpha val="40000"/>
              </a:prstClr>
            </a:outerShdw>
          </a:effectLst>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7261" y="4188736"/>
            <a:ext cx="2267779" cy="1951091"/>
          </a:xfrm>
          <a:prstGeom prst="rect">
            <a:avLst/>
          </a:prstGeom>
          <a:effectLst>
            <a:outerShdw blurRad="63500" sx="102000" sy="102000" algn="ctr" rotWithShape="0">
              <a:prstClr val="black">
                <a:alpha val="40000"/>
              </a:prstClr>
            </a:outerShdw>
          </a:effectLst>
        </p:spPr>
      </p:pic>
      <p:sp>
        <p:nvSpPr>
          <p:cNvPr id="16" name="TextBox 15"/>
          <p:cNvSpPr txBox="1"/>
          <p:nvPr/>
        </p:nvSpPr>
        <p:spPr>
          <a:xfrm>
            <a:off x="10019868" y="3226825"/>
            <a:ext cx="2672216" cy="276999"/>
          </a:xfrm>
          <a:prstGeom prst="rect">
            <a:avLst/>
          </a:prstGeom>
          <a:noFill/>
        </p:spPr>
        <p:txBody>
          <a:bodyPr wrap="square" rtlCol="0">
            <a:spAutoFit/>
          </a:bodyPr>
          <a:lstStyle/>
          <a:p>
            <a:r>
              <a:rPr lang="en-US" sz="1200" dirty="0" err="1">
                <a:latin typeface="Cambria" panose="02040503050406030204" pitchFamily="18" charset="0"/>
                <a:ea typeface="Cambria" panose="02040503050406030204" pitchFamily="18" charset="0"/>
              </a:rPr>
              <a:t>Pris</a:t>
            </a:r>
            <a:r>
              <a:rPr lang="en-US" sz="1200" dirty="0">
                <a:latin typeface="Cambria" panose="02040503050406030204" pitchFamily="18" charset="0"/>
                <a:ea typeface="Cambria" panose="02040503050406030204" pitchFamily="18" charset="0"/>
              </a:rPr>
              <a:t> </a:t>
            </a:r>
            <a:r>
              <a:rPr lang="en-US" sz="1200" dirty="0" err="1">
                <a:latin typeface="Cambria" panose="02040503050406030204" pitchFamily="18" charset="0"/>
                <a:ea typeface="Cambria" panose="02040503050406030204" pitchFamily="18" charset="0"/>
              </a:rPr>
              <a:t>er</a:t>
            </a:r>
            <a:r>
              <a:rPr lang="en-US" sz="1200" dirty="0">
                <a:latin typeface="Cambria" panose="02040503050406030204" pitchFamily="18" charset="0"/>
                <a:ea typeface="Cambria" panose="02040503050406030204" pitchFamily="18" charset="0"/>
              </a:rPr>
              <a:t> </a:t>
            </a:r>
            <a:r>
              <a:rPr lang="en-US" sz="1200" dirty="0" err="1">
                <a:latin typeface="Cambria" panose="02040503050406030204" pitchFamily="18" charset="0"/>
                <a:ea typeface="Cambria" panose="02040503050406030204" pitchFamily="18" charset="0"/>
              </a:rPr>
              <a:t>ex.tryk</a:t>
            </a:r>
            <a:r>
              <a:rPr lang="en-US" sz="1200" dirty="0">
                <a:latin typeface="Cambria" panose="02040503050406030204" pitchFamily="18" charset="0"/>
                <a:ea typeface="Cambria" panose="02040503050406030204" pitchFamily="18" charset="0"/>
              </a:rPr>
              <a:t> á ca. Kr. 1000,00</a:t>
            </a:r>
            <a:endParaRPr lang="en-GB" sz="1200" dirty="0">
              <a:latin typeface="Cambria" panose="02040503050406030204" pitchFamily="18" charset="0"/>
              <a:ea typeface="Cambria" panose="02040503050406030204" pitchFamily="18" charset="0"/>
            </a:endParaRPr>
          </a:p>
        </p:txBody>
      </p:sp>
      <p:graphicFrame>
        <p:nvGraphicFramePr>
          <p:cNvPr id="17" name="Table 16"/>
          <p:cNvGraphicFramePr>
            <a:graphicFrameLocks noGrp="1"/>
          </p:cNvGraphicFramePr>
          <p:nvPr>
            <p:extLst>
              <p:ext uri="{D42A27DB-BD31-4B8C-83A1-F6EECF244321}">
                <p14:modId xmlns:p14="http://schemas.microsoft.com/office/powerpoint/2010/main" val="2668441372"/>
              </p:ext>
            </p:extLst>
          </p:nvPr>
        </p:nvGraphicFramePr>
        <p:xfrm>
          <a:off x="5654159" y="2050769"/>
          <a:ext cx="6449305" cy="1108303"/>
        </p:xfrm>
        <a:graphic>
          <a:graphicData uri="http://schemas.openxmlformats.org/drawingml/2006/table">
            <a:tbl>
              <a:tblPr firstRow="1" bandRow="1">
                <a:tableStyleId>{5C22544A-7EE6-4342-B048-85BDC9FD1C3A}</a:tableStyleId>
              </a:tblPr>
              <a:tblGrid>
                <a:gridCol w="4299561">
                  <a:extLst>
                    <a:ext uri="{9D8B030D-6E8A-4147-A177-3AD203B41FA5}">
                      <a16:colId xmlns:a16="http://schemas.microsoft.com/office/drawing/2014/main" val="4087139750"/>
                    </a:ext>
                  </a:extLst>
                </a:gridCol>
                <a:gridCol w="2149744">
                  <a:extLst>
                    <a:ext uri="{9D8B030D-6E8A-4147-A177-3AD203B41FA5}">
                      <a16:colId xmlns:a16="http://schemas.microsoft.com/office/drawing/2014/main" val="206434346"/>
                    </a:ext>
                  </a:extLst>
                </a:gridCol>
              </a:tblGrid>
              <a:tr h="366631">
                <a:tc>
                  <a:txBody>
                    <a:bodyPr/>
                    <a:lstStyle/>
                    <a:p>
                      <a:r>
                        <a:rPr lang="da-DK" b="0" dirty="0">
                          <a:solidFill>
                            <a:schemeClr val="tx1"/>
                          </a:solidFill>
                        </a:rPr>
                        <a:t>Trøjesponsor </a:t>
                      </a:r>
                      <a:r>
                        <a:rPr lang="da-DK" b="0" baseline="0" dirty="0">
                          <a:solidFill>
                            <a:schemeClr val="tx1"/>
                          </a:solidFill>
                        </a:rPr>
                        <a:t>seniorhold</a:t>
                      </a:r>
                      <a:endParaRPr lang="da-DK"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r>
                        <a:rPr lang="en-US" b="0" dirty="0">
                          <a:solidFill>
                            <a:schemeClr val="tx1"/>
                          </a:solidFill>
                        </a:rPr>
                        <a:t>Kr. 10.000,-</a:t>
                      </a:r>
                      <a:endParaRPr lang="en-GB"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155251651"/>
                  </a:ext>
                </a:extLst>
              </a:tr>
              <a:tr h="3708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Trøjesponsor 4+3 hold ungdom</a:t>
                      </a:r>
                      <a:endParaRPr lang="da-DK"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4F4F"/>
                    </a:solidFill>
                  </a:tcPr>
                </a:tc>
                <a:tc>
                  <a:txBody>
                    <a:bodyPr/>
                    <a:lstStyle/>
                    <a:p>
                      <a:r>
                        <a:rPr lang="en-US" dirty="0"/>
                        <a:t>Kr. 8.000,-</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4F4F"/>
                    </a:solidFill>
                  </a:tcPr>
                </a:tc>
                <a:extLst>
                  <a:ext uri="{0D108BD9-81ED-4DB2-BD59-A6C34878D82A}">
                    <a16:rowId xmlns:a16="http://schemas.microsoft.com/office/drawing/2014/main" val="2697028071"/>
                  </a:ext>
                </a:extLst>
              </a:tr>
              <a:tr h="3708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Trøjesponsor 2+2 + 4 spillere hold ungdom</a:t>
                      </a:r>
                      <a:endParaRPr lang="da-DK"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r>
                        <a:rPr lang="en-US" dirty="0"/>
                        <a:t>Kr. 5.000,-</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2207941976"/>
                  </a:ext>
                </a:extLst>
              </a:tr>
            </a:tbl>
          </a:graphicData>
        </a:graphic>
      </p:graphicFrame>
    </p:spTree>
    <p:extLst>
      <p:ext uri="{BB962C8B-B14F-4D97-AF65-F5344CB8AC3E}">
        <p14:creationId xmlns:p14="http://schemas.microsoft.com/office/powerpoint/2010/main" val="3086124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Triangle 5"/>
          <p:cNvSpPr/>
          <p:nvPr/>
        </p:nvSpPr>
        <p:spPr>
          <a:xfrm rot="10800000">
            <a:off x="-1" y="0"/>
            <a:ext cx="12191999" cy="957946"/>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Triangle 6"/>
          <p:cNvSpPr/>
          <p:nvPr/>
        </p:nvSpPr>
        <p:spPr>
          <a:xfrm>
            <a:off x="0" y="226423"/>
            <a:ext cx="9544594" cy="73152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5976" y="81647"/>
            <a:ext cx="747489" cy="754376"/>
          </a:xfrm>
          <a:prstGeom prst="rect">
            <a:avLst/>
          </a:prstGeom>
        </p:spPr>
      </p:pic>
      <p:sp>
        <p:nvSpPr>
          <p:cNvPr id="13" name="Right Triangle 12"/>
          <p:cNvSpPr/>
          <p:nvPr/>
        </p:nvSpPr>
        <p:spPr>
          <a:xfrm rot="16200000">
            <a:off x="5826033" y="492034"/>
            <a:ext cx="600891" cy="1213104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kstfelt 6">
            <a:extLst>
              <a:ext uri="{FF2B5EF4-FFF2-40B4-BE49-F238E27FC236}">
                <a16:creationId xmlns:a16="http://schemas.microsoft.com/office/drawing/2014/main" id="{649578A6-A688-4213-AAAE-6F9A81A7AC35}"/>
              </a:ext>
            </a:extLst>
          </p:cNvPr>
          <p:cNvSpPr txBox="1"/>
          <p:nvPr/>
        </p:nvSpPr>
        <p:spPr>
          <a:xfrm>
            <a:off x="709064" y="1625764"/>
            <a:ext cx="3776678" cy="677108"/>
          </a:xfrm>
          <a:prstGeom prst="rect">
            <a:avLst/>
          </a:prstGeom>
          <a:noFill/>
        </p:spPr>
        <p:txBody>
          <a:bodyPr wrap="square" rtlCol="0">
            <a:spAutoFit/>
          </a:bodyPr>
          <a:lstStyle/>
          <a:p>
            <a:r>
              <a:rPr lang="da-DK" sz="2400" b="1" dirty="0">
                <a:latin typeface="Arial" panose="020B0604020202020204" pitchFamily="34" charset="0"/>
                <a:ea typeface="Cambria" panose="02040503050406030204" pitchFamily="18" charset="0"/>
                <a:cs typeface="Arial" panose="020B0604020202020204" pitchFamily="34" charset="0"/>
              </a:rPr>
              <a:t>Turneringssponsor</a:t>
            </a:r>
            <a:br>
              <a:rPr lang="da-DK" sz="2400" b="1" dirty="0">
                <a:latin typeface="Arial" panose="020B0604020202020204" pitchFamily="34" charset="0"/>
                <a:ea typeface="Cambria" panose="02040503050406030204" pitchFamily="18" charset="0"/>
                <a:cs typeface="Arial" panose="020B0604020202020204" pitchFamily="34" charset="0"/>
              </a:rPr>
            </a:br>
            <a:r>
              <a:rPr lang="da-DK" sz="1400" b="1" dirty="0">
                <a:latin typeface="Arial" panose="020B0604020202020204" pitchFamily="34" charset="0"/>
                <a:ea typeface="Cambria" panose="02040503050406030204" pitchFamily="18" charset="0"/>
                <a:cs typeface="Arial" panose="020B0604020202020204" pitchFamily="34" charset="0"/>
              </a:rPr>
              <a:t>(Gældende for en sæson)</a:t>
            </a:r>
          </a:p>
        </p:txBody>
      </p:sp>
      <p:sp>
        <p:nvSpPr>
          <p:cNvPr id="14" name="Tekstfelt 7">
            <a:extLst>
              <a:ext uri="{FF2B5EF4-FFF2-40B4-BE49-F238E27FC236}">
                <a16:creationId xmlns:a16="http://schemas.microsoft.com/office/drawing/2014/main" id="{0948EC01-7FDB-446A-B6F4-8B6924419B02}"/>
              </a:ext>
            </a:extLst>
          </p:cNvPr>
          <p:cNvSpPr txBox="1"/>
          <p:nvPr/>
        </p:nvSpPr>
        <p:spPr>
          <a:xfrm>
            <a:off x="709064" y="2578959"/>
            <a:ext cx="4368033" cy="2031325"/>
          </a:xfrm>
          <a:prstGeom prst="rect">
            <a:avLst/>
          </a:prstGeom>
          <a:noFill/>
        </p:spPr>
        <p:txBody>
          <a:bodyPr wrap="square">
            <a:spAutoFit/>
          </a:bodyPr>
          <a:lstStyle/>
          <a:p>
            <a:r>
              <a:rPr lang="da-DK" dirty="0">
                <a:latin typeface="Cambria" panose="02040503050406030204" pitchFamily="18" charset="0"/>
                <a:ea typeface="Cambria" panose="02040503050406030204" pitchFamily="18" charset="0"/>
                <a:cs typeface="Arial" panose="020B0604020202020204" pitchFamily="34" charset="0"/>
              </a:rPr>
              <a:t>Klubben afholder med stort deltagerantal og for alle niveauer løbende turneringer på hjemmebane.</a:t>
            </a:r>
          </a:p>
          <a:p>
            <a:endParaRPr lang="da-DK" dirty="0">
              <a:latin typeface="Cambria" panose="02040503050406030204" pitchFamily="18" charset="0"/>
              <a:ea typeface="Cambria" panose="02040503050406030204" pitchFamily="18" charset="0"/>
              <a:cs typeface="Arial" panose="020B0604020202020204" pitchFamily="34" charset="0"/>
            </a:endParaRPr>
          </a:p>
          <a:p>
            <a:r>
              <a:rPr lang="da-DK" dirty="0">
                <a:latin typeface="Cambria" panose="02040503050406030204" pitchFamily="18" charset="0"/>
                <a:ea typeface="Cambria" panose="02040503050406030204" pitchFamily="18" charset="0"/>
                <a:cs typeface="Arial" panose="020B0604020202020204" pitchFamily="34" charset="0"/>
              </a:rPr>
              <a:t>Som sponsor har du mulighed for at blive turneringssponsor på en eller flere turneringer.</a:t>
            </a:r>
            <a:endParaRPr lang="da-DK" dirty="0">
              <a:latin typeface="Cambria" panose="02040503050406030204" pitchFamily="18" charset="0"/>
              <a:ea typeface="Cambria" panose="02040503050406030204" pitchFamily="18" charset="0"/>
            </a:endParaRPr>
          </a:p>
        </p:txBody>
      </p:sp>
      <p:graphicFrame>
        <p:nvGraphicFramePr>
          <p:cNvPr id="17" name="Table 16"/>
          <p:cNvGraphicFramePr>
            <a:graphicFrameLocks noGrp="1"/>
          </p:cNvGraphicFramePr>
          <p:nvPr>
            <p:extLst>
              <p:ext uri="{D42A27DB-BD31-4B8C-83A1-F6EECF244321}">
                <p14:modId xmlns:p14="http://schemas.microsoft.com/office/powerpoint/2010/main" val="2031239395"/>
              </p:ext>
            </p:extLst>
          </p:nvPr>
        </p:nvGraphicFramePr>
        <p:xfrm>
          <a:off x="5654160" y="1725754"/>
          <a:ext cx="6449305" cy="366631"/>
        </p:xfrm>
        <a:graphic>
          <a:graphicData uri="http://schemas.openxmlformats.org/drawingml/2006/table">
            <a:tbl>
              <a:tblPr firstRow="1" bandRow="1">
                <a:tableStyleId>{5C22544A-7EE6-4342-B048-85BDC9FD1C3A}</a:tableStyleId>
              </a:tblPr>
              <a:tblGrid>
                <a:gridCol w="4299561">
                  <a:extLst>
                    <a:ext uri="{9D8B030D-6E8A-4147-A177-3AD203B41FA5}">
                      <a16:colId xmlns:a16="http://schemas.microsoft.com/office/drawing/2014/main" val="4087139750"/>
                    </a:ext>
                  </a:extLst>
                </a:gridCol>
                <a:gridCol w="2149744">
                  <a:extLst>
                    <a:ext uri="{9D8B030D-6E8A-4147-A177-3AD203B41FA5}">
                      <a16:colId xmlns:a16="http://schemas.microsoft.com/office/drawing/2014/main" val="206434346"/>
                    </a:ext>
                  </a:extLst>
                </a:gridCol>
              </a:tblGrid>
              <a:tr h="366631">
                <a:tc>
                  <a:txBody>
                    <a:bodyPr/>
                    <a:lstStyle/>
                    <a:p>
                      <a:r>
                        <a:rPr lang="da-DK" b="0" dirty="0">
                          <a:solidFill>
                            <a:schemeClr val="tx1"/>
                          </a:solidFill>
                        </a:rPr>
                        <a:t>Turneringssponsor, pr. turnering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r>
                        <a:rPr lang="en-US" b="0" dirty="0">
                          <a:solidFill>
                            <a:schemeClr val="tx1"/>
                          </a:solidFill>
                        </a:rPr>
                        <a:t>Kr. 3.500,-</a:t>
                      </a:r>
                      <a:endParaRPr lang="en-GB"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155251651"/>
                  </a:ext>
                </a:extLst>
              </a:tr>
            </a:tbl>
          </a:graphicData>
        </a:graphic>
      </p:graphicFrame>
      <p:pic>
        <p:nvPicPr>
          <p:cNvPr id="2" name="Billede 1" descr="Et billede, der indeholder atletik, jord, sport, gulv&#10;&#10;Automatisk genereret beskrivelse">
            <a:extLst>
              <a:ext uri="{FF2B5EF4-FFF2-40B4-BE49-F238E27FC236}">
                <a16:creationId xmlns:a16="http://schemas.microsoft.com/office/drawing/2014/main" id="{FB67C9A2-2726-734D-2F76-BB23B3AB30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0520" y="2390799"/>
            <a:ext cx="1991727" cy="1759503"/>
          </a:xfrm>
          <a:prstGeom prst="rect">
            <a:avLst/>
          </a:prstGeom>
        </p:spPr>
      </p:pic>
      <p:pic>
        <p:nvPicPr>
          <p:cNvPr id="3" name="Billede 2" descr="Et billede, der indeholder loft, sport, atletik, indendørs&#10;&#10;Automatisk genereret beskrivelse">
            <a:extLst>
              <a:ext uri="{FF2B5EF4-FFF2-40B4-BE49-F238E27FC236}">
                <a16:creationId xmlns:a16="http://schemas.microsoft.com/office/drawing/2014/main" id="{5AE44611-B7B5-D96C-4142-F76EF0F7AFA3}"/>
              </a:ext>
            </a:extLst>
          </p:cNvPr>
          <p:cNvPicPr>
            <a:picLocks noChangeAspect="1"/>
          </p:cNvPicPr>
          <p:nvPr/>
        </p:nvPicPr>
        <p:blipFill rotWithShape="1">
          <a:blip r:embed="rId4">
            <a:extLst>
              <a:ext uri="{28A0092B-C50C-407E-A947-70E740481C1C}">
                <a14:useLocalDpi xmlns:a14="http://schemas.microsoft.com/office/drawing/2010/main" val="0"/>
              </a:ext>
            </a:extLst>
          </a:blip>
          <a:srcRect l="16381" t="3497" r="19873" b="3497"/>
          <a:stretch/>
        </p:blipFill>
        <p:spPr>
          <a:xfrm>
            <a:off x="8753664" y="2390799"/>
            <a:ext cx="1995741" cy="1763049"/>
          </a:xfrm>
          <a:prstGeom prst="rect">
            <a:avLst/>
          </a:prstGeom>
        </p:spPr>
      </p:pic>
      <p:pic>
        <p:nvPicPr>
          <p:cNvPr id="4" name="Billede 3" descr="Et billede, der indeholder indendørs&#10;&#10;Automatisk genereret beskrivelse">
            <a:extLst>
              <a:ext uri="{FF2B5EF4-FFF2-40B4-BE49-F238E27FC236}">
                <a16:creationId xmlns:a16="http://schemas.microsoft.com/office/drawing/2014/main" id="{E485C385-E4AB-2BE0-4356-74EF669928F9}"/>
              </a:ext>
            </a:extLst>
          </p:cNvPr>
          <p:cNvPicPr>
            <a:picLocks noChangeAspect="1"/>
          </p:cNvPicPr>
          <p:nvPr/>
        </p:nvPicPr>
        <p:blipFill rotWithShape="1">
          <a:blip r:embed="rId5">
            <a:extLst>
              <a:ext uri="{28A0092B-C50C-407E-A947-70E740481C1C}">
                <a14:useLocalDpi xmlns:a14="http://schemas.microsoft.com/office/drawing/2010/main" val="0"/>
              </a:ext>
            </a:extLst>
          </a:blip>
          <a:srcRect l="13378" t="8985" r="17937"/>
          <a:stretch/>
        </p:blipFill>
        <p:spPr>
          <a:xfrm>
            <a:off x="6640520" y="4283572"/>
            <a:ext cx="1995741" cy="1763049"/>
          </a:xfrm>
          <a:prstGeom prst="rect">
            <a:avLst/>
          </a:prstGeom>
        </p:spPr>
      </p:pic>
      <p:pic>
        <p:nvPicPr>
          <p:cNvPr id="5" name="Billede 4" descr="Et billede, der indeholder person, sport, personer&#10;&#10;Automatisk genereret beskrivelse">
            <a:extLst>
              <a:ext uri="{FF2B5EF4-FFF2-40B4-BE49-F238E27FC236}">
                <a16:creationId xmlns:a16="http://schemas.microsoft.com/office/drawing/2014/main" id="{7313A42D-10D0-C999-2604-7492EDFD96E0}"/>
              </a:ext>
            </a:extLst>
          </p:cNvPr>
          <p:cNvPicPr>
            <a:picLocks noChangeAspect="1"/>
          </p:cNvPicPr>
          <p:nvPr/>
        </p:nvPicPr>
        <p:blipFill rotWithShape="1">
          <a:blip r:embed="rId6">
            <a:extLst>
              <a:ext uri="{28A0092B-C50C-407E-A947-70E740481C1C}">
                <a14:useLocalDpi xmlns:a14="http://schemas.microsoft.com/office/drawing/2010/main" val="0"/>
              </a:ext>
            </a:extLst>
          </a:blip>
          <a:srcRect l="8771" t="-823" r="14452" b="823"/>
          <a:stretch/>
        </p:blipFill>
        <p:spPr>
          <a:xfrm>
            <a:off x="8753664" y="4283572"/>
            <a:ext cx="1995741" cy="1763049"/>
          </a:xfrm>
          <a:prstGeom prst="rect">
            <a:avLst/>
          </a:prstGeom>
        </p:spPr>
      </p:pic>
    </p:spTree>
    <p:extLst>
      <p:ext uri="{BB962C8B-B14F-4D97-AF65-F5344CB8AC3E}">
        <p14:creationId xmlns:p14="http://schemas.microsoft.com/office/powerpoint/2010/main" val="2787837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Triangle 5"/>
          <p:cNvSpPr/>
          <p:nvPr/>
        </p:nvSpPr>
        <p:spPr>
          <a:xfrm rot="10800000">
            <a:off x="-1" y="0"/>
            <a:ext cx="12191999" cy="957946"/>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Triangle 6"/>
          <p:cNvSpPr/>
          <p:nvPr/>
        </p:nvSpPr>
        <p:spPr>
          <a:xfrm>
            <a:off x="0" y="226423"/>
            <a:ext cx="9544594" cy="73152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5976" y="81647"/>
            <a:ext cx="747489" cy="754376"/>
          </a:xfrm>
          <a:prstGeom prst="rect">
            <a:avLst/>
          </a:prstGeom>
        </p:spPr>
      </p:pic>
      <p:sp>
        <p:nvSpPr>
          <p:cNvPr id="13" name="Right Triangle 12"/>
          <p:cNvSpPr/>
          <p:nvPr/>
        </p:nvSpPr>
        <p:spPr>
          <a:xfrm rot="16200000">
            <a:off x="5826033" y="492034"/>
            <a:ext cx="600891" cy="1213104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kstfelt 6">
            <a:extLst>
              <a:ext uri="{FF2B5EF4-FFF2-40B4-BE49-F238E27FC236}">
                <a16:creationId xmlns:a16="http://schemas.microsoft.com/office/drawing/2014/main" id="{649578A6-A688-4213-AAAE-6F9A81A7AC35}"/>
              </a:ext>
            </a:extLst>
          </p:cNvPr>
          <p:cNvSpPr txBox="1"/>
          <p:nvPr/>
        </p:nvSpPr>
        <p:spPr>
          <a:xfrm>
            <a:off x="709194" y="1679639"/>
            <a:ext cx="4141480" cy="461665"/>
          </a:xfrm>
          <a:prstGeom prst="rect">
            <a:avLst/>
          </a:prstGeom>
          <a:noFill/>
        </p:spPr>
        <p:txBody>
          <a:bodyPr wrap="square" rtlCol="0">
            <a:spAutoFit/>
          </a:bodyPr>
          <a:lstStyle/>
          <a:p>
            <a:r>
              <a:rPr lang="da-DK" sz="2400" b="1" dirty="0">
                <a:latin typeface="Arial" panose="020B0604020202020204" pitchFamily="34" charset="0"/>
                <a:ea typeface="Cambria" panose="02040503050406030204" pitchFamily="18" charset="0"/>
                <a:cs typeface="Arial" panose="020B0604020202020204" pitchFamily="34" charset="0"/>
              </a:rPr>
              <a:t>Sponsorat - Hjemmekampe</a:t>
            </a:r>
            <a:endParaRPr lang="da-DK" sz="1600" b="1" dirty="0">
              <a:latin typeface="Arial" panose="020B0604020202020204" pitchFamily="34" charset="0"/>
              <a:ea typeface="Cambria" panose="02040503050406030204" pitchFamily="18" charset="0"/>
              <a:cs typeface="Arial" panose="020B0604020202020204" pitchFamily="34" charset="0"/>
            </a:endParaRPr>
          </a:p>
        </p:txBody>
      </p:sp>
      <p:sp>
        <p:nvSpPr>
          <p:cNvPr id="11" name="Tekstfelt 7">
            <a:extLst>
              <a:ext uri="{FF2B5EF4-FFF2-40B4-BE49-F238E27FC236}">
                <a16:creationId xmlns:a16="http://schemas.microsoft.com/office/drawing/2014/main" id="{0948EC01-7FDB-446A-B6F4-8B6924419B02}"/>
              </a:ext>
            </a:extLst>
          </p:cNvPr>
          <p:cNvSpPr txBox="1"/>
          <p:nvPr/>
        </p:nvSpPr>
        <p:spPr>
          <a:xfrm>
            <a:off x="709194" y="2050868"/>
            <a:ext cx="5530496" cy="3139321"/>
          </a:xfrm>
          <a:prstGeom prst="rect">
            <a:avLst/>
          </a:prstGeom>
          <a:noFill/>
        </p:spPr>
        <p:txBody>
          <a:bodyPr wrap="square">
            <a:spAutoFit/>
          </a:bodyPr>
          <a:lstStyle/>
          <a:p>
            <a:pPr algn="l"/>
            <a:endParaRPr lang="da-DK" dirty="0"/>
          </a:p>
          <a:p>
            <a:pPr algn="l"/>
            <a:r>
              <a:rPr lang="da-DK" dirty="0">
                <a:latin typeface="Arial" panose="020B0604020202020204" pitchFamily="34" charset="0"/>
                <a:ea typeface="Cambria" panose="02040503050406030204" pitchFamily="18" charset="0"/>
                <a:cs typeface="Arial" panose="020B0604020202020204" pitchFamily="34" charset="0"/>
              </a:rPr>
              <a:t>Solrød Strand badmintons tilskuertal til Badmintonligakampe er mere end fordoblet over de de sidste sæsoner. I gennemsnit finder 300 - 400 tilskuere vej til Solrød Idrætscenter.</a:t>
            </a:r>
          </a:p>
          <a:p>
            <a:pPr algn="l"/>
            <a:r>
              <a:rPr lang="da-DK" dirty="0">
                <a:latin typeface="Arial" panose="020B0604020202020204" pitchFamily="34" charset="0"/>
                <a:ea typeface="Cambria" panose="02040503050406030204" pitchFamily="18" charset="0"/>
                <a:cs typeface="Arial" panose="020B0604020202020204" pitchFamily="34" charset="0"/>
              </a:rPr>
              <a:t> </a:t>
            </a:r>
          </a:p>
          <a:p>
            <a:pPr algn="l"/>
            <a:r>
              <a:rPr lang="da-DK" dirty="0">
                <a:latin typeface="Arial" panose="020B0604020202020204" pitchFamily="34" charset="0"/>
                <a:ea typeface="Cambria" panose="02040503050406030204" pitchFamily="18" charset="0"/>
                <a:cs typeface="Arial" panose="020B0604020202020204" pitchFamily="34" charset="0"/>
              </a:rPr>
              <a:t>Der er naturligvis mulighed for at blive eksponeret i det set-up, bredt anerkendt som ligaens mest gennemførte på kampdage. Sammensæt din eksponering efter eget ønske, både i Solrød Idrætscenter og digitalt. </a:t>
            </a:r>
          </a:p>
        </p:txBody>
      </p:sp>
      <p:graphicFrame>
        <p:nvGraphicFramePr>
          <p:cNvPr id="16" name="Tabel 3">
            <a:extLst>
              <a:ext uri="{FF2B5EF4-FFF2-40B4-BE49-F238E27FC236}">
                <a16:creationId xmlns:a16="http://schemas.microsoft.com/office/drawing/2014/main" id="{437BB78D-0862-4FB2-8579-D89D5FADD39D}"/>
              </a:ext>
            </a:extLst>
          </p:cNvPr>
          <p:cNvGraphicFramePr>
            <a:graphicFrameLocks noGrp="1"/>
          </p:cNvGraphicFramePr>
          <p:nvPr>
            <p:extLst>
              <p:ext uri="{D42A27DB-BD31-4B8C-83A1-F6EECF244321}">
                <p14:modId xmlns:p14="http://schemas.microsoft.com/office/powerpoint/2010/main" val="2318841451"/>
              </p:ext>
            </p:extLst>
          </p:nvPr>
        </p:nvGraphicFramePr>
        <p:xfrm>
          <a:off x="6913503" y="2388649"/>
          <a:ext cx="4816217" cy="1916234"/>
        </p:xfrm>
        <a:graphic>
          <a:graphicData uri="http://schemas.openxmlformats.org/drawingml/2006/table">
            <a:tbl>
              <a:tblPr bandRow="1">
                <a:tableStyleId>{69CF1AB2-1976-4502-BF36-3FF5EA218861}</a:tableStyleId>
              </a:tblPr>
              <a:tblGrid>
                <a:gridCol w="3570514">
                  <a:extLst>
                    <a:ext uri="{9D8B030D-6E8A-4147-A177-3AD203B41FA5}">
                      <a16:colId xmlns:a16="http://schemas.microsoft.com/office/drawing/2014/main" val="3440736159"/>
                    </a:ext>
                  </a:extLst>
                </a:gridCol>
                <a:gridCol w="1245703">
                  <a:extLst>
                    <a:ext uri="{9D8B030D-6E8A-4147-A177-3AD203B41FA5}">
                      <a16:colId xmlns:a16="http://schemas.microsoft.com/office/drawing/2014/main" val="3205370623"/>
                    </a:ext>
                  </a:extLst>
                </a:gridCol>
              </a:tblGrid>
              <a:tr h="395735">
                <a:tc>
                  <a:txBody>
                    <a:bodyPr/>
                    <a:lstStyle/>
                    <a:p>
                      <a:r>
                        <a:rPr lang="da-DK" dirty="0"/>
                        <a:t>Banereklame gulv </a:t>
                      </a:r>
                      <a:endParaRPr lang="da-DK" sz="1400" dirty="0"/>
                    </a:p>
                  </a:txBody>
                  <a:tcPr>
                    <a:solidFill>
                      <a:srgbClr val="FF0000"/>
                    </a:solidFill>
                  </a:tcPr>
                </a:tc>
                <a:tc>
                  <a:txBody>
                    <a:bodyPr/>
                    <a:lstStyle/>
                    <a:p>
                      <a:pPr algn="r"/>
                      <a:r>
                        <a:rPr lang="da-DK" dirty="0"/>
                        <a:t>kr. 5.000,-</a:t>
                      </a:r>
                    </a:p>
                  </a:txBody>
                  <a:tcPr>
                    <a:solidFill>
                      <a:srgbClr val="FF0000"/>
                    </a:solidFill>
                  </a:tcPr>
                </a:tc>
                <a:extLst>
                  <a:ext uri="{0D108BD9-81ED-4DB2-BD59-A6C34878D82A}">
                    <a16:rowId xmlns:a16="http://schemas.microsoft.com/office/drawing/2014/main" val="2575521839"/>
                  </a:ext>
                </a:extLst>
              </a:tr>
              <a:tr h="370968">
                <a:tc>
                  <a:txBody>
                    <a:bodyPr/>
                    <a:lstStyle/>
                    <a:p>
                      <a:r>
                        <a:rPr lang="da-DK" dirty="0"/>
                        <a:t>Reklamer</a:t>
                      </a:r>
                      <a:r>
                        <a:rPr lang="da-DK" baseline="0" dirty="0"/>
                        <a:t> på dommerstiger</a:t>
                      </a:r>
                      <a:r>
                        <a:rPr lang="da-DK" dirty="0"/>
                        <a:t> </a:t>
                      </a:r>
                      <a:endParaRPr lang="da-DK" sz="1400" dirty="0"/>
                    </a:p>
                  </a:txBody>
                  <a:tcPr>
                    <a:solidFill>
                      <a:srgbClr val="FF4F4F"/>
                    </a:solidFill>
                  </a:tcPr>
                </a:tc>
                <a:tc>
                  <a:txBody>
                    <a:bodyPr/>
                    <a:lstStyle/>
                    <a:p>
                      <a:pPr algn="r"/>
                      <a:r>
                        <a:rPr lang="da-DK" dirty="0"/>
                        <a:t>kr. 5.000,-</a:t>
                      </a:r>
                    </a:p>
                  </a:txBody>
                  <a:tcPr>
                    <a:solidFill>
                      <a:srgbClr val="FF4F4F"/>
                    </a:solidFill>
                  </a:tcPr>
                </a:tc>
                <a:extLst>
                  <a:ext uri="{0D108BD9-81ED-4DB2-BD59-A6C34878D82A}">
                    <a16:rowId xmlns:a16="http://schemas.microsoft.com/office/drawing/2014/main" val="2420114978"/>
                  </a:ext>
                </a:extLst>
              </a:tr>
              <a:tr h="3831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dirty="0"/>
                        <a:t>Logo på 10 linjedommere (frivillige)</a:t>
                      </a:r>
                    </a:p>
                  </a:txBody>
                  <a:tcPr>
                    <a:solidFill>
                      <a:srgbClr val="FF4F4F"/>
                    </a:solidFill>
                  </a:tcPr>
                </a:tc>
                <a:tc>
                  <a:txBody>
                    <a:bodyPr/>
                    <a:lstStyle/>
                    <a:p>
                      <a:pPr algn="r"/>
                      <a:r>
                        <a:rPr lang="da-DK" dirty="0"/>
                        <a:t>kr. 6.000,-</a:t>
                      </a:r>
                    </a:p>
                  </a:txBody>
                  <a:tcPr>
                    <a:solidFill>
                      <a:srgbClr val="FF4F4F"/>
                    </a:solidFill>
                  </a:tcPr>
                </a:tc>
                <a:extLst>
                  <a:ext uri="{0D108BD9-81ED-4DB2-BD59-A6C34878D82A}">
                    <a16:rowId xmlns:a16="http://schemas.microsoft.com/office/drawing/2014/main" val="4020972866"/>
                  </a:ext>
                </a:extLst>
              </a:tr>
              <a:tr h="3831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dirty="0"/>
                        <a:t>Kæmpe</a:t>
                      </a:r>
                      <a:r>
                        <a:rPr lang="da-DK" sz="1800" baseline="0" dirty="0"/>
                        <a:t> logo på hallens storskærm</a:t>
                      </a:r>
                      <a:endParaRPr lang="da-DK" sz="1800" dirty="0"/>
                    </a:p>
                  </a:txBody>
                  <a:tcPr>
                    <a:solidFill>
                      <a:srgbClr val="FF0000"/>
                    </a:solidFill>
                  </a:tcPr>
                </a:tc>
                <a:tc>
                  <a:txBody>
                    <a:bodyPr/>
                    <a:lstStyle/>
                    <a:p>
                      <a:pPr algn="r"/>
                      <a:r>
                        <a:rPr lang="da-DK" dirty="0"/>
                        <a:t>Kr. 1.000,-</a:t>
                      </a:r>
                    </a:p>
                  </a:txBody>
                  <a:tcPr>
                    <a:solidFill>
                      <a:srgbClr val="FF0000"/>
                    </a:solidFill>
                  </a:tcPr>
                </a:tc>
                <a:extLst>
                  <a:ext uri="{0D108BD9-81ED-4DB2-BD59-A6C34878D82A}">
                    <a16:rowId xmlns:a16="http://schemas.microsoft.com/office/drawing/2014/main" val="2465375462"/>
                  </a:ext>
                </a:extLst>
              </a:tr>
              <a:tr h="383177">
                <a:tc>
                  <a:txBody>
                    <a:bodyPr/>
                    <a:lstStyle/>
                    <a:p>
                      <a:r>
                        <a:rPr lang="da-DK" sz="1800" dirty="0"/>
                        <a:t>Individuelle</a:t>
                      </a:r>
                      <a:r>
                        <a:rPr lang="da-DK" sz="1800" baseline="0" dirty="0"/>
                        <a:t> reklameønsker</a:t>
                      </a:r>
                      <a:endParaRPr lang="da-DK" sz="1800" dirty="0"/>
                    </a:p>
                  </a:txBody>
                  <a:tcPr>
                    <a:solidFill>
                      <a:srgbClr val="FF4F4F"/>
                    </a:solidFill>
                  </a:tcPr>
                </a:tc>
                <a:tc>
                  <a:txBody>
                    <a:bodyPr/>
                    <a:lstStyle/>
                    <a:p>
                      <a:pPr algn="ctr"/>
                      <a:r>
                        <a:rPr lang="da-DK" dirty="0"/>
                        <a:t>Pris</a:t>
                      </a:r>
                      <a:r>
                        <a:rPr lang="da-DK" baseline="0" dirty="0"/>
                        <a:t> aftales</a:t>
                      </a:r>
                      <a:endParaRPr lang="da-DK" dirty="0"/>
                    </a:p>
                  </a:txBody>
                  <a:tcPr>
                    <a:solidFill>
                      <a:srgbClr val="FF4F4F"/>
                    </a:solidFill>
                  </a:tcPr>
                </a:tc>
                <a:extLst>
                  <a:ext uri="{0D108BD9-81ED-4DB2-BD59-A6C34878D82A}">
                    <a16:rowId xmlns:a16="http://schemas.microsoft.com/office/drawing/2014/main" val="4082100507"/>
                  </a:ext>
                </a:extLst>
              </a:tr>
            </a:tbl>
          </a:graphicData>
        </a:graphic>
      </p:graphicFrame>
      <p:sp>
        <p:nvSpPr>
          <p:cNvPr id="3" name="TextBox 2"/>
          <p:cNvSpPr txBox="1"/>
          <p:nvPr/>
        </p:nvSpPr>
        <p:spPr>
          <a:xfrm>
            <a:off x="8796250" y="4679894"/>
            <a:ext cx="3051926" cy="553998"/>
          </a:xfrm>
          <a:prstGeom prst="rect">
            <a:avLst/>
          </a:prstGeom>
          <a:noFill/>
        </p:spPr>
        <p:txBody>
          <a:bodyPr wrap="none" rtlCol="0">
            <a:spAutoFit/>
          </a:bodyPr>
          <a:lstStyle/>
          <a:p>
            <a:r>
              <a:rPr lang="en-US" sz="1200" dirty="0" err="1">
                <a:latin typeface="Cambria" panose="02040503050406030204" pitchFamily="18" charset="0"/>
                <a:ea typeface="Cambria" panose="02040503050406030204" pitchFamily="18" charset="0"/>
              </a:rPr>
              <a:t>Pris</a:t>
            </a:r>
            <a:r>
              <a:rPr lang="en-US" sz="1200" dirty="0">
                <a:latin typeface="Cambria" panose="02040503050406030204" pitchFamily="18" charset="0"/>
                <a:ea typeface="Cambria" panose="02040503050406030204" pitchFamily="18" charset="0"/>
              </a:rPr>
              <a:t> </a:t>
            </a:r>
            <a:r>
              <a:rPr lang="en-US" sz="1200" dirty="0" err="1">
                <a:latin typeface="Cambria" panose="02040503050406030204" pitchFamily="18" charset="0"/>
                <a:ea typeface="Cambria" panose="02040503050406030204" pitchFamily="18" charset="0"/>
              </a:rPr>
              <a:t>er</a:t>
            </a:r>
            <a:r>
              <a:rPr lang="en-US" sz="1200" dirty="0">
                <a:latin typeface="Cambria" panose="02040503050406030204" pitchFamily="18" charset="0"/>
                <a:ea typeface="Cambria" panose="02040503050406030204" pitchFamily="18" charset="0"/>
              </a:rPr>
              <a:t> </a:t>
            </a:r>
            <a:r>
              <a:rPr lang="en-US" sz="1200" dirty="0" err="1">
                <a:latin typeface="Cambria" panose="02040503050406030204" pitchFamily="18" charset="0"/>
                <a:ea typeface="Cambria" panose="02040503050406030204" pitchFamily="18" charset="0"/>
              </a:rPr>
              <a:t>ex.tryk</a:t>
            </a:r>
            <a:r>
              <a:rPr lang="en-US" sz="1200" dirty="0">
                <a:latin typeface="Cambria" panose="02040503050406030204" pitchFamily="18" charset="0"/>
                <a:ea typeface="Cambria" panose="02040503050406030204" pitchFamily="18" charset="0"/>
              </a:rPr>
              <a:t> </a:t>
            </a:r>
            <a:r>
              <a:rPr lang="en-US" sz="1200" dirty="0" err="1">
                <a:latin typeface="Cambria" panose="02040503050406030204" pitchFamily="18" charset="0"/>
                <a:ea typeface="Cambria" panose="02040503050406030204" pitchFamily="18" charset="0"/>
              </a:rPr>
              <a:t>som</a:t>
            </a:r>
            <a:r>
              <a:rPr lang="en-US" sz="1200" dirty="0">
                <a:latin typeface="Cambria" panose="02040503050406030204" pitchFamily="18" charset="0"/>
                <a:ea typeface="Cambria" panose="02040503050406030204" pitchFamily="18" charset="0"/>
              </a:rPr>
              <a:t> </a:t>
            </a:r>
            <a:r>
              <a:rPr lang="en-US" sz="1200" dirty="0" err="1">
                <a:latin typeface="Cambria" panose="02040503050406030204" pitchFamily="18" charset="0"/>
                <a:ea typeface="Cambria" panose="02040503050406030204" pitchFamily="18" charset="0"/>
              </a:rPr>
              <a:t>oplyses</a:t>
            </a:r>
            <a:r>
              <a:rPr lang="en-US" sz="1200" dirty="0">
                <a:latin typeface="Cambria" panose="02040503050406030204" pitchFamily="18" charset="0"/>
                <a:ea typeface="Cambria" panose="02040503050406030204" pitchFamily="18" charset="0"/>
              </a:rPr>
              <a:t> </a:t>
            </a:r>
            <a:r>
              <a:rPr lang="en-US" sz="1200" dirty="0" err="1">
                <a:latin typeface="Cambria" panose="02040503050406030204" pitchFamily="18" charset="0"/>
                <a:ea typeface="Cambria" panose="02040503050406030204" pitchFamily="18" charset="0"/>
              </a:rPr>
              <a:t>ved</a:t>
            </a:r>
            <a:r>
              <a:rPr lang="en-US" sz="1200" dirty="0">
                <a:latin typeface="Cambria" panose="02040503050406030204" pitchFamily="18" charset="0"/>
                <a:ea typeface="Cambria" panose="02040503050406030204" pitchFamily="18" charset="0"/>
              </a:rPr>
              <a:t> </a:t>
            </a:r>
            <a:r>
              <a:rPr lang="en-US" sz="1200" dirty="0" err="1">
                <a:latin typeface="Cambria" panose="02040503050406030204" pitchFamily="18" charset="0"/>
                <a:ea typeface="Cambria" panose="02040503050406030204" pitchFamily="18" charset="0"/>
              </a:rPr>
              <a:t>forespørgsel</a:t>
            </a:r>
            <a:endParaRPr lang="en-GB" sz="1200" dirty="0">
              <a:latin typeface="Cambria" panose="02040503050406030204" pitchFamily="18" charset="0"/>
              <a:ea typeface="Cambria" panose="02040503050406030204" pitchFamily="18" charset="0"/>
            </a:endParaRPr>
          </a:p>
          <a:p>
            <a:endParaRPr lang="en-GB" dirty="0"/>
          </a:p>
        </p:txBody>
      </p:sp>
    </p:spTree>
    <p:extLst>
      <p:ext uri="{BB962C8B-B14F-4D97-AF65-F5344CB8AC3E}">
        <p14:creationId xmlns:p14="http://schemas.microsoft.com/office/powerpoint/2010/main" val="2309153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Triangle 5"/>
          <p:cNvSpPr/>
          <p:nvPr/>
        </p:nvSpPr>
        <p:spPr>
          <a:xfrm rot="10800000">
            <a:off x="-1" y="0"/>
            <a:ext cx="12191999" cy="957946"/>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Triangle 6"/>
          <p:cNvSpPr/>
          <p:nvPr/>
        </p:nvSpPr>
        <p:spPr>
          <a:xfrm>
            <a:off x="0" y="226423"/>
            <a:ext cx="9544594" cy="73152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5976" y="81647"/>
            <a:ext cx="747489" cy="754376"/>
          </a:xfrm>
          <a:prstGeom prst="rect">
            <a:avLst/>
          </a:prstGeom>
        </p:spPr>
      </p:pic>
      <p:sp>
        <p:nvSpPr>
          <p:cNvPr id="13" name="Right Triangle 12"/>
          <p:cNvSpPr/>
          <p:nvPr/>
        </p:nvSpPr>
        <p:spPr>
          <a:xfrm rot="16200000">
            <a:off x="5826033" y="492034"/>
            <a:ext cx="600891" cy="1213104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kstfelt 6">
            <a:extLst>
              <a:ext uri="{FF2B5EF4-FFF2-40B4-BE49-F238E27FC236}">
                <a16:creationId xmlns:a16="http://schemas.microsoft.com/office/drawing/2014/main" id="{649578A6-A688-4213-AAAE-6F9A81A7AC35}"/>
              </a:ext>
            </a:extLst>
          </p:cNvPr>
          <p:cNvSpPr txBox="1"/>
          <p:nvPr/>
        </p:nvSpPr>
        <p:spPr>
          <a:xfrm>
            <a:off x="709194" y="1679639"/>
            <a:ext cx="4141480" cy="677108"/>
          </a:xfrm>
          <a:prstGeom prst="rect">
            <a:avLst/>
          </a:prstGeom>
          <a:noFill/>
        </p:spPr>
        <p:txBody>
          <a:bodyPr wrap="square" rtlCol="0">
            <a:spAutoFit/>
          </a:bodyPr>
          <a:lstStyle/>
          <a:p>
            <a:r>
              <a:rPr lang="da-DK" sz="2400" b="1" dirty="0">
                <a:latin typeface="Arial" panose="020B0604020202020204" pitchFamily="34" charset="0"/>
                <a:ea typeface="Cambria" panose="02040503050406030204" pitchFamily="18" charset="0"/>
                <a:cs typeface="Arial" panose="020B0604020202020204" pitchFamily="34" charset="0"/>
              </a:rPr>
              <a:t>Erhvervsnetværk</a:t>
            </a:r>
            <a:br>
              <a:rPr lang="da-DK" sz="2400" b="1" dirty="0">
                <a:latin typeface="Arial" panose="020B0604020202020204" pitchFamily="34" charset="0"/>
                <a:ea typeface="Cambria" panose="02040503050406030204" pitchFamily="18" charset="0"/>
                <a:cs typeface="Arial" panose="020B0604020202020204" pitchFamily="34" charset="0"/>
              </a:rPr>
            </a:br>
            <a:r>
              <a:rPr lang="da-DK" sz="1400" b="1" dirty="0">
                <a:latin typeface="Arial" panose="020B0604020202020204" pitchFamily="34" charset="0"/>
                <a:ea typeface="Cambria" panose="02040503050406030204" pitchFamily="18" charset="0"/>
                <a:cs typeface="Arial" panose="020B0604020202020204" pitchFamily="34" charset="0"/>
              </a:rPr>
              <a:t>(6 gange årlig)</a:t>
            </a:r>
          </a:p>
        </p:txBody>
      </p:sp>
      <p:sp>
        <p:nvSpPr>
          <p:cNvPr id="11" name="Tekstfelt 7">
            <a:extLst>
              <a:ext uri="{FF2B5EF4-FFF2-40B4-BE49-F238E27FC236}">
                <a16:creationId xmlns:a16="http://schemas.microsoft.com/office/drawing/2014/main" id="{0948EC01-7FDB-446A-B6F4-8B6924419B02}"/>
              </a:ext>
            </a:extLst>
          </p:cNvPr>
          <p:cNvSpPr txBox="1"/>
          <p:nvPr/>
        </p:nvSpPr>
        <p:spPr>
          <a:xfrm>
            <a:off x="709194" y="2425337"/>
            <a:ext cx="5530496" cy="3139321"/>
          </a:xfrm>
          <a:prstGeom prst="rect">
            <a:avLst/>
          </a:prstGeom>
          <a:noFill/>
        </p:spPr>
        <p:txBody>
          <a:bodyPr wrap="square">
            <a:spAutoFit/>
          </a:bodyPr>
          <a:lstStyle/>
          <a:p>
            <a:pPr algn="l"/>
            <a:endParaRPr lang="da-DK" dirty="0"/>
          </a:p>
          <a:p>
            <a:r>
              <a:rPr lang="da-DK" dirty="0">
                <a:latin typeface="Arial" panose="020B0604020202020204" pitchFamily="34" charset="0"/>
                <a:ea typeface="Cambria" panose="02040503050406030204" pitchFamily="18" charset="0"/>
                <a:cs typeface="Arial" panose="020B0604020202020204" pitchFamily="34" charset="0"/>
              </a:rPr>
              <a:t>I SSB´s erhvervsnetværk er der rig mulighed for at pleje eksisterende samt skabe nye og spændende forretningsrelationer. </a:t>
            </a:r>
          </a:p>
          <a:p>
            <a:r>
              <a:rPr lang="da-DK" dirty="0">
                <a:latin typeface="Arial" panose="020B0604020202020204" pitchFamily="34" charset="0"/>
                <a:ea typeface="Cambria" panose="02040503050406030204" pitchFamily="18" charset="0"/>
                <a:cs typeface="Arial" panose="020B0604020202020204" pitchFamily="34" charset="0"/>
              </a:rPr>
              <a:t>Medlemmer af erhvervsnetværket mødes til 6 årlige  arrangementer på varierende lokationer, har et erhvervsmæssigt indhold og er forbeholdt virksomhedens indehaver eller repræsentant. Møderne forekommer både morgen og aften, men altid inkl. forplejning og med fuld fokus på sparring og forretning. </a:t>
            </a:r>
          </a:p>
        </p:txBody>
      </p:sp>
      <p:graphicFrame>
        <p:nvGraphicFramePr>
          <p:cNvPr id="10" name="Tabel 3">
            <a:extLst>
              <a:ext uri="{FF2B5EF4-FFF2-40B4-BE49-F238E27FC236}">
                <a16:creationId xmlns:a16="http://schemas.microsoft.com/office/drawing/2014/main" id="{437BB78D-0862-4FB2-8579-D89D5FADD39D}"/>
              </a:ext>
            </a:extLst>
          </p:cNvPr>
          <p:cNvGraphicFramePr>
            <a:graphicFrameLocks noGrp="1"/>
          </p:cNvGraphicFramePr>
          <p:nvPr>
            <p:extLst>
              <p:ext uri="{D42A27DB-BD31-4B8C-83A1-F6EECF244321}">
                <p14:modId xmlns:p14="http://schemas.microsoft.com/office/powerpoint/2010/main" val="2249813366"/>
              </p:ext>
            </p:extLst>
          </p:nvPr>
        </p:nvGraphicFramePr>
        <p:xfrm>
          <a:off x="6884987" y="2804386"/>
          <a:ext cx="4844733" cy="803141"/>
        </p:xfrm>
        <a:graphic>
          <a:graphicData uri="http://schemas.openxmlformats.org/drawingml/2006/table">
            <a:tbl>
              <a:tblPr bandRow="1">
                <a:tableStyleId>{69CF1AB2-1976-4502-BF36-3FF5EA218861}</a:tableStyleId>
              </a:tblPr>
              <a:tblGrid>
                <a:gridCol w="2715494">
                  <a:extLst>
                    <a:ext uri="{9D8B030D-6E8A-4147-A177-3AD203B41FA5}">
                      <a16:colId xmlns:a16="http://schemas.microsoft.com/office/drawing/2014/main" val="3440736159"/>
                    </a:ext>
                  </a:extLst>
                </a:gridCol>
                <a:gridCol w="2129239">
                  <a:extLst>
                    <a:ext uri="{9D8B030D-6E8A-4147-A177-3AD203B41FA5}">
                      <a16:colId xmlns:a16="http://schemas.microsoft.com/office/drawing/2014/main" val="3205370623"/>
                    </a:ext>
                  </a:extLst>
                </a:gridCol>
              </a:tblGrid>
              <a:tr h="402320">
                <a:tc>
                  <a:txBody>
                    <a:bodyPr/>
                    <a:lstStyle/>
                    <a:p>
                      <a:r>
                        <a:rPr lang="da-DK" dirty="0">
                          <a:latin typeface="Arial" panose="020B0604020202020204" pitchFamily="34" charset="0"/>
                          <a:ea typeface="Cambria" panose="02040503050406030204" pitchFamily="18" charset="0"/>
                          <a:cs typeface="Arial" panose="020B0604020202020204" pitchFamily="34" charset="0"/>
                        </a:rPr>
                        <a:t>Adgang for 1 person</a:t>
                      </a:r>
                      <a:endParaRPr lang="da-DK" sz="1400" dirty="0">
                        <a:latin typeface="Arial" panose="020B0604020202020204" pitchFamily="34" charset="0"/>
                        <a:ea typeface="Cambria" panose="02040503050406030204" pitchFamily="18" charset="0"/>
                        <a:cs typeface="Arial" panose="020B0604020202020204" pitchFamily="34" charset="0"/>
                      </a:endParaRPr>
                    </a:p>
                  </a:txBody>
                  <a:tcPr>
                    <a:solidFill>
                      <a:srgbClr val="FF0000"/>
                    </a:solidFill>
                  </a:tcPr>
                </a:tc>
                <a:tc>
                  <a:txBody>
                    <a:bodyPr/>
                    <a:lstStyle/>
                    <a:p>
                      <a:pPr algn="r"/>
                      <a:r>
                        <a:rPr lang="da-DK" dirty="0">
                          <a:latin typeface="Arial" panose="020B0604020202020204" pitchFamily="34" charset="0"/>
                          <a:ea typeface="Cambria" panose="02040503050406030204" pitchFamily="18" charset="0"/>
                          <a:cs typeface="Arial" panose="020B0604020202020204" pitchFamily="34" charset="0"/>
                        </a:rPr>
                        <a:t>kr. 6.000,-</a:t>
                      </a:r>
                    </a:p>
                  </a:txBody>
                  <a:tcPr>
                    <a:solidFill>
                      <a:srgbClr val="FF0000"/>
                    </a:solidFill>
                  </a:tcPr>
                </a:tc>
                <a:extLst>
                  <a:ext uri="{0D108BD9-81ED-4DB2-BD59-A6C34878D82A}">
                    <a16:rowId xmlns:a16="http://schemas.microsoft.com/office/drawing/2014/main" val="2575521839"/>
                  </a:ext>
                </a:extLst>
              </a:tr>
              <a:tr h="400821">
                <a:tc>
                  <a:txBody>
                    <a:bodyPr/>
                    <a:lstStyle/>
                    <a:p>
                      <a:r>
                        <a:rPr lang="da-DK" dirty="0">
                          <a:latin typeface="Arial" panose="020B0604020202020204" pitchFamily="34" charset="0"/>
                          <a:ea typeface="Cambria" panose="02040503050406030204" pitchFamily="18" charset="0"/>
                          <a:cs typeface="Arial" panose="020B0604020202020204" pitchFamily="34" charset="0"/>
                        </a:rPr>
                        <a:t>Adgang for 2 personer</a:t>
                      </a:r>
                      <a:endParaRPr lang="da-DK" sz="1400" dirty="0">
                        <a:latin typeface="Arial" panose="020B0604020202020204" pitchFamily="34" charset="0"/>
                        <a:ea typeface="Cambria" panose="02040503050406030204" pitchFamily="18" charset="0"/>
                        <a:cs typeface="Arial" panose="020B0604020202020204" pitchFamily="34" charset="0"/>
                      </a:endParaRPr>
                    </a:p>
                  </a:txBody>
                  <a:tcPr>
                    <a:solidFill>
                      <a:srgbClr val="FF4F4F"/>
                    </a:solidFill>
                  </a:tcPr>
                </a:tc>
                <a:tc>
                  <a:txBody>
                    <a:bodyPr/>
                    <a:lstStyle/>
                    <a:p>
                      <a:pPr algn="r"/>
                      <a:r>
                        <a:rPr lang="da-DK" dirty="0">
                          <a:latin typeface="Arial" panose="020B0604020202020204" pitchFamily="34" charset="0"/>
                          <a:ea typeface="Cambria" panose="02040503050406030204" pitchFamily="18" charset="0"/>
                          <a:cs typeface="Arial" panose="020B0604020202020204" pitchFamily="34" charset="0"/>
                        </a:rPr>
                        <a:t>kr. 8.000,-</a:t>
                      </a:r>
                    </a:p>
                  </a:txBody>
                  <a:tcPr>
                    <a:solidFill>
                      <a:srgbClr val="FF4F4F"/>
                    </a:solidFill>
                  </a:tcPr>
                </a:tc>
                <a:extLst>
                  <a:ext uri="{0D108BD9-81ED-4DB2-BD59-A6C34878D82A}">
                    <a16:rowId xmlns:a16="http://schemas.microsoft.com/office/drawing/2014/main" val="2420114978"/>
                  </a:ext>
                </a:extLst>
              </a:tr>
            </a:tbl>
          </a:graphicData>
        </a:graphic>
      </p:graphicFrame>
    </p:spTree>
    <p:extLst>
      <p:ext uri="{BB962C8B-B14F-4D97-AF65-F5344CB8AC3E}">
        <p14:creationId xmlns:p14="http://schemas.microsoft.com/office/powerpoint/2010/main" val="4100758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Triangle 5"/>
          <p:cNvSpPr/>
          <p:nvPr/>
        </p:nvSpPr>
        <p:spPr>
          <a:xfrm rot="10800000">
            <a:off x="-1" y="0"/>
            <a:ext cx="12191999" cy="957946"/>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Triangle 6"/>
          <p:cNvSpPr/>
          <p:nvPr/>
        </p:nvSpPr>
        <p:spPr>
          <a:xfrm>
            <a:off x="0" y="226423"/>
            <a:ext cx="9544594" cy="73152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5976" y="81647"/>
            <a:ext cx="747489" cy="754376"/>
          </a:xfrm>
          <a:prstGeom prst="rect">
            <a:avLst/>
          </a:prstGeom>
        </p:spPr>
      </p:pic>
      <p:sp>
        <p:nvSpPr>
          <p:cNvPr id="13" name="Right Triangle 12"/>
          <p:cNvSpPr/>
          <p:nvPr/>
        </p:nvSpPr>
        <p:spPr>
          <a:xfrm rot="16200000">
            <a:off x="5826033" y="492034"/>
            <a:ext cx="600891" cy="1213104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kstfelt 6">
            <a:extLst>
              <a:ext uri="{FF2B5EF4-FFF2-40B4-BE49-F238E27FC236}">
                <a16:creationId xmlns:a16="http://schemas.microsoft.com/office/drawing/2014/main" id="{649578A6-A688-4213-AAAE-6F9A81A7AC35}"/>
              </a:ext>
            </a:extLst>
          </p:cNvPr>
          <p:cNvSpPr txBox="1"/>
          <p:nvPr/>
        </p:nvSpPr>
        <p:spPr>
          <a:xfrm>
            <a:off x="709194" y="1679639"/>
            <a:ext cx="4141480" cy="677108"/>
          </a:xfrm>
          <a:prstGeom prst="rect">
            <a:avLst/>
          </a:prstGeom>
          <a:noFill/>
        </p:spPr>
        <p:txBody>
          <a:bodyPr wrap="square" rtlCol="0">
            <a:spAutoFit/>
          </a:bodyPr>
          <a:lstStyle/>
          <a:p>
            <a:r>
              <a:rPr lang="da-DK" sz="2400" b="1" dirty="0">
                <a:latin typeface="Arial" panose="020B0604020202020204" pitchFamily="34" charset="0"/>
                <a:ea typeface="Cambria" panose="02040503050406030204" pitchFamily="18" charset="0"/>
                <a:cs typeface="Arial" panose="020B0604020202020204" pitchFamily="34" charset="0"/>
              </a:rPr>
              <a:t>Ligakamp - hospitality</a:t>
            </a:r>
            <a:br>
              <a:rPr lang="da-DK" sz="2400" b="1" dirty="0"/>
            </a:br>
            <a:r>
              <a:rPr lang="da-DK" sz="1400" b="1" dirty="0"/>
              <a:t>(ca. 5-6 gange årlig)</a:t>
            </a:r>
          </a:p>
        </p:txBody>
      </p:sp>
      <p:sp>
        <p:nvSpPr>
          <p:cNvPr id="11" name="Tekstfelt 7">
            <a:extLst>
              <a:ext uri="{FF2B5EF4-FFF2-40B4-BE49-F238E27FC236}">
                <a16:creationId xmlns:a16="http://schemas.microsoft.com/office/drawing/2014/main" id="{0948EC01-7FDB-446A-B6F4-8B6924419B02}"/>
              </a:ext>
            </a:extLst>
          </p:cNvPr>
          <p:cNvSpPr txBox="1"/>
          <p:nvPr/>
        </p:nvSpPr>
        <p:spPr>
          <a:xfrm>
            <a:off x="709194" y="2425337"/>
            <a:ext cx="5530496" cy="3693319"/>
          </a:xfrm>
          <a:prstGeom prst="rect">
            <a:avLst/>
          </a:prstGeom>
          <a:noFill/>
        </p:spPr>
        <p:txBody>
          <a:bodyPr wrap="square">
            <a:spAutoFit/>
          </a:bodyPr>
          <a:lstStyle/>
          <a:p>
            <a:pPr algn="l"/>
            <a:endParaRPr lang="da-DK" dirty="0"/>
          </a:p>
          <a:p>
            <a:r>
              <a:rPr lang="da-DK" dirty="0">
                <a:latin typeface="Cambria" panose="02040503050406030204" pitchFamily="18" charset="0"/>
                <a:ea typeface="Cambria" panose="02040503050406030204" pitchFamily="18" charset="0"/>
              </a:rPr>
              <a:t>Alle erhvervsnetværksmedlemmer har også mulighed for at købe en samlet pakke hvor man både har adgang til erhvervsnetværksmøder, samt til ligakamps arrangementer hvor der inden kampstart serveres lækkert mad og drikke.</a:t>
            </a:r>
          </a:p>
          <a:p>
            <a:r>
              <a:rPr lang="da-DK" dirty="0">
                <a:latin typeface="Cambria" panose="02040503050406030204" pitchFamily="18" charset="0"/>
                <a:ea typeface="Cambria" panose="02040503050406030204" pitchFamily="18" charset="0"/>
              </a:rPr>
              <a:t>Der bydes ind med besøg fra relevante personer fra klubben og oplæg fra Liga træneren om kampen og trupperne. </a:t>
            </a:r>
          </a:p>
          <a:p>
            <a:r>
              <a:rPr lang="da-DK" dirty="0">
                <a:latin typeface="Cambria" panose="02040503050406030204" pitchFamily="18" charset="0"/>
                <a:ea typeface="Cambria" panose="02040503050406030204" pitchFamily="18" charset="0"/>
              </a:rPr>
              <a:t>Under kampen serveres der drikkevare som kan indtages på det udvalgte område dedikeret til erhvervsnetværket.</a:t>
            </a:r>
          </a:p>
          <a:p>
            <a:r>
              <a:rPr lang="da-DK" dirty="0">
                <a:latin typeface="Cambria" panose="02040503050406030204" pitchFamily="18" charset="0"/>
                <a:ea typeface="Cambria" panose="02040503050406030204" pitchFamily="18" charset="0"/>
              </a:rPr>
              <a:t>Prisen for denne samlede </a:t>
            </a:r>
            <a:r>
              <a:rPr lang="da-DK">
                <a:latin typeface="Cambria" panose="02040503050406030204" pitchFamily="18" charset="0"/>
                <a:ea typeface="Cambria" panose="02040503050406030204" pitchFamily="18" charset="0"/>
              </a:rPr>
              <a:t>pakke er som følgende.</a:t>
            </a:r>
            <a:endParaRPr lang="da-DK" dirty="0">
              <a:latin typeface="Cambria" panose="02040503050406030204" pitchFamily="18" charset="0"/>
              <a:ea typeface="Cambria" panose="02040503050406030204" pitchFamily="18" charset="0"/>
            </a:endParaRPr>
          </a:p>
        </p:txBody>
      </p:sp>
      <p:graphicFrame>
        <p:nvGraphicFramePr>
          <p:cNvPr id="10" name="Tabel 3">
            <a:extLst>
              <a:ext uri="{FF2B5EF4-FFF2-40B4-BE49-F238E27FC236}">
                <a16:creationId xmlns:a16="http://schemas.microsoft.com/office/drawing/2014/main" id="{437BB78D-0862-4FB2-8579-D89D5FADD39D}"/>
              </a:ext>
            </a:extLst>
          </p:cNvPr>
          <p:cNvGraphicFramePr>
            <a:graphicFrameLocks noGrp="1"/>
          </p:cNvGraphicFramePr>
          <p:nvPr>
            <p:extLst>
              <p:ext uri="{D42A27DB-BD31-4B8C-83A1-F6EECF244321}">
                <p14:modId xmlns:p14="http://schemas.microsoft.com/office/powerpoint/2010/main" val="420044264"/>
              </p:ext>
            </p:extLst>
          </p:nvPr>
        </p:nvGraphicFramePr>
        <p:xfrm>
          <a:off x="6884987" y="2804386"/>
          <a:ext cx="4844733" cy="803141"/>
        </p:xfrm>
        <a:graphic>
          <a:graphicData uri="http://schemas.openxmlformats.org/drawingml/2006/table">
            <a:tbl>
              <a:tblPr bandRow="1">
                <a:tableStyleId>{69CF1AB2-1976-4502-BF36-3FF5EA218861}</a:tableStyleId>
              </a:tblPr>
              <a:tblGrid>
                <a:gridCol w="2715494">
                  <a:extLst>
                    <a:ext uri="{9D8B030D-6E8A-4147-A177-3AD203B41FA5}">
                      <a16:colId xmlns:a16="http://schemas.microsoft.com/office/drawing/2014/main" val="3440736159"/>
                    </a:ext>
                  </a:extLst>
                </a:gridCol>
                <a:gridCol w="2129239">
                  <a:extLst>
                    <a:ext uri="{9D8B030D-6E8A-4147-A177-3AD203B41FA5}">
                      <a16:colId xmlns:a16="http://schemas.microsoft.com/office/drawing/2014/main" val="3205370623"/>
                    </a:ext>
                  </a:extLst>
                </a:gridCol>
              </a:tblGrid>
              <a:tr h="402320">
                <a:tc>
                  <a:txBody>
                    <a:bodyPr/>
                    <a:lstStyle/>
                    <a:p>
                      <a:r>
                        <a:rPr lang="da-DK" dirty="0">
                          <a:latin typeface="Arial" panose="020B0604020202020204" pitchFamily="34" charset="0"/>
                          <a:ea typeface="Cambria" panose="02040503050406030204" pitchFamily="18" charset="0"/>
                          <a:cs typeface="Arial" panose="020B0604020202020204" pitchFamily="34" charset="0"/>
                        </a:rPr>
                        <a:t>Adgang for 1 person</a:t>
                      </a:r>
                      <a:endParaRPr lang="da-DK" sz="1400" dirty="0">
                        <a:latin typeface="Arial" panose="020B0604020202020204" pitchFamily="34" charset="0"/>
                        <a:ea typeface="Cambria" panose="02040503050406030204" pitchFamily="18" charset="0"/>
                        <a:cs typeface="Arial" panose="020B0604020202020204" pitchFamily="34" charset="0"/>
                      </a:endParaRPr>
                    </a:p>
                  </a:txBody>
                  <a:tcPr>
                    <a:solidFill>
                      <a:srgbClr val="FF0000"/>
                    </a:solidFill>
                  </a:tcPr>
                </a:tc>
                <a:tc>
                  <a:txBody>
                    <a:bodyPr/>
                    <a:lstStyle/>
                    <a:p>
                      <a:pPr algn="r"/>
                      <a:r>
                        <a:rPr lang="da-DK" dirty="0">
                          <a:latin typeface="Arial" panose="020B0604020202020204" pitchFamily="34" charset="0"/>
                          <a:ea typeface="Cambria" panose="02040503050406030204" pitchFamily="18" charset="0"/>
                          <a:cs typeface="Arial" panose="020B0604020202020204" pitchFamily="34" charset="0"/>
                        </a:rPr>
                        <a:t>kr. 10.000,-</a:t>
                      </a:r>
                    </a:p>
                  </a:txBody>
                  <a:tcPr>
                    <a:solidFill>
                      <a:srgbClr val="FF0000"/>
                    </a:solidFill>
                  </a:tcPr>
                </a:tc>
                <a:extLst>
                  <a:ext uri="{0D108BD9-81ED-4DB2-BD59-A6C34878D82A}">
                    <a16:rowId xmlns:a16="http://schemas.microsoft.com/office/drawing/2014/main" val="2575521839"/>
                  </a:ext>
                </a:extLst>
              </a:tr>
              <a:tr h="400821">
                <a:tc>
                  <a:txBody>
                    <a:bodyPr/>
                    <a:lstStyle/>
                    <a:p>
                      <a:r>
                        <a:rPr lang="da-DK" dirty="0">
                          <a:latin typeface="Arial" panose="020B0604020202020204" pitchFamily="34" charset="0"/>
                          <a:ea typeface="Cambria" panose="02040503050406030204" pitchFamily="18" charset="0"/>
                          <a:cs typeface="Arial" panose="020B0604020202020204" pitchFamily="34" charset="0"/>
                        </a:rPr>
                        <a:t>Adgang for 2 personer</a:t>
                      </a:r>
                      <a:endParaRPr lang="da-DK" sz="1400" dirty="0">
                        <a:latin typeface="Arial" panose="020B0604020202020204" pitchFamily="34" charset="0"/>
                        <a:ea typeface="Cambria" panose="02040503050406030204" pitchFamily="18" charset="0"/>
                        <a:cs typeface="Arial" panose="020B0604020202020204" pitchFamily="34" charset="0"/>
                      </a:endParaRPr>
                    </a:p>
                  </a:txBody>
                  <a:tcPr>
                    <a:solidFill>
                      <a:srgbClr val="FF4F4F"/>
                    </a:solidFill>
                  </a:tcPr>
                </a:tc>
                <a:tc>
                  <a:txBody>
                    <a:bodyPr/>
                    <a:lstStyle/>
                    <a:p>
                      <a:pPr algn="r"/>
                      <a:r>
                        <a:rPr lang="da-DK" dirty="0">
                          <a:latin typeface="Arial" panose="020B0604020202020204" pitchFamily="34" charset="0"/>
                          <a:ea typeface="Cambria" panose="02040503050406030204" pitchFamily="18" charset="0"/>
                          <a:cs typeface="Arial" panose="020B0604020202020204" pitchFamily="34" charset="0"/>
                        </a:rPr>
                        <a:t>kr. 12.000,-</a:t>
                      </a:r>
                    </a:p>
                  </a:txBody>
                  <a:tcPr>
                    <a:solidFill>
                      <a:srgbClr val="FF4F4F"/>
                    </a:solidFill>
                  </a:tcPr>
                </a:tc>
                <a:extLst>
                  <a:ext uri="{0D108BD9-81ED-4DB2-BD59-A6C34878D82A}">
                    <a16:rowId xmlns:a16="http://schemas.microsoft.com/office/drawing/2014/main" val="2420114978"/>
                  </a:ext>
                </a:extLst>
              </a:tr>
            </a:tbl>
          </a:graphicData>
        </a:graphic>
      </p:graphicFrame>
    </p:spTree>
    <p:extLst>
      <p:ext uri="{BB962C8B-B14F-4D97-AF65-F5344CB8AC3E}">
        <p14:creationId xmlns:p14="http://schemas.microsoft.com/office/powerpoint/2010/main" val="123836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Triangle 5"/>
          <p:cNvSpPr/>
          <p:nvPr/>
        </p:nvSpPr>
        <p:spPr>
          <a:xfrm rot="10800000">
            <a:off x="-1" y="0"/>
            <a:ext cx="12191999" cy="957946"/>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Triangle 6"/>
          <p:cNvSpPr/>
          <p:nvPr/>
        </p:nvSpPr>
        <p:spPr>
          <a:xfrm>
            <a:off x="0" y="226423"/>
            <a:ext cx="9544594" cy="73152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5976" y="81647"/>
            <a:ext cx="747489" cy="754376"/>
          </a:xfrm>
          <a:prstGeom prst="rect">
            <a:avLst/>
          </a:prstGeom>
        </p:spPr>
      </p:pic>
      <p:sp>
        <p:nvSpPr>
          <p:cNvPr id="13" name="Right Triangle 12"/>
          <p:cNvSpPr/>
          <p:nvPr/>
        </p:nvSpPr>
        <p:spPr>
          <a:xfrm rot="16200000">
            <a:off x="5826033" y="492034"/>
            <a:ext cx="600891" cy="1213104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kstfelt 6">
            <a:extLst>
              <a:ext uri="{FF2B5EF4-FFF2-40B4-BE49-F238E27FC236}">
                <a16:creationId xmlns:a16="http://schemas.microsoft.com/office/drawing/2014/main" id="{649578A6-A688-4213-AAAE-6F9A81A7AC35}"/>
              </a:ext>
            </a:extLst>
          </p:cNvPr>
          <p:cNvSpPr txBox="1"/>
          <p:nvPr/>
        </p:nvSpPr>
        <p:spPr>
          <a:xfrm>
            <a:off x="709194" y="1679639"/>
            <a:ext cx="3776678" cy="461665"/>
          </a:xfrm>
          <a:prstGeom prst="rect">
            <a:avLst/>
          </a:prstGeom>
          <a:noFill/>
        </p:spPr>
        <p:txBody>
          <a:bodyPr wrap="square" rtlCol="0">
            <a:spAutoFit/>
          </a:bodyPr>
          <a:lstStyle/>
          <a:p>
            <a:r>
              <a:rPr lang="da-DK" sz="2400" b="1" dirty="0">
                <a:latin typeface="Arial" panose="020B0604020202020204" pitchFamily="34" charset="0"/>
                <a:ea typeface="Cambria" panose="02040503050406030204" pitchFamily="18" charset="0"/>
                <a:cs typeface="Arial" panose="020B0604020202020204" pitchFamily="34" charset="0"/>
              </a:rPr>
              <a:t>Aktivering</a:t>
            </a:r>
            <a:endParaRPr lang="da-DK" sz="1600" b="1" dirty="0">
              <a:latin typeface="Arial" panose="020B0604020202020204" pitchFamily="34" charset="0"/>
              <a:ea typeface="Cambria" panose="02040503050406030204" pitchFamily="18" charset="0"/>
              <a:cs typeface="Arial" panose="020B0604020202020204" pitchFamily="34" charset="0"/>
            </a:endParaRPr>
          </a:p>
        </p:txBody>
      </p:sp>
      <p:sp>
        <p:nvSpPr>
          <p:cNvPr id="11" name="Tekstfelt 7">
            <a:extLst>
              <a:ext uri="{FF2B5EF4-FFF2-40B4-BE49-F238E27FC236}">
                <a16:creationId xmlns:a16="http://schemas.microsoft.com/office/drawing/2014/main" id="{0948EC01-7FDB-446A-B6F4-8B6924419B02}"/>
              </a:ext>
            </a:extLst>
          </p:cNvPr>
          <p:cNvSpPr txBox="1"/>
          <p:nvPr/>
        </p:nvSpPr>
        <p:spPr>
          <a:xfrm>
            <a:off x="691777" y="2121711"/>
            <a:ext cx="4080520" cy="3139321"/>
          </a:xfrm>
          <a:prstGeom prst="rect">
            <a:avLst/>
          </a:prstGeom>
          <a:noFill/>
        </p:spPr>
        <p:txBody>
          <a:bodyPr wrap="square">
            <a:spAutoFit/>
          </a:bodyPr>
          <a:lstStyle/>
          <a:p>
            <a:pPr algn="l"/>
            <a:endParaRPr lang="da-DK" dirty="0"/>
          </a:p>
          <a:p>
            <a:r>
              <a:rPr lang="da-DK" dirty="0">
                <a:latin typeface="Arial" panose="020B0604020202020204" pitchFamily="34" charset="0"/>
                <a:ea typeface="Cambria" panose="02040503050406030204" pitchFamily="18" charset="0"/>
                <a:cs typeface="Arial" panose="020B0604020202020204" pitchFamily="34" charset="0"/>
              </a:rPr>
              <a:t>I SSB bestræber vi os hele tiden på at tænke anderledes og kreativt i forhold til vores sponsor og partnerkoncepter.</a:t>
            </a:r>
          </a:p>
          <a:p>
            <a:r>
              <a:rPr lang="da-DK" dirty="0">
                <a:latin typeface="Arial" panose="020B0604020202020204" pitchFamily="34" charset="0"/>
                <a:ea typeface="Cambria" panose="02040503050406030204" pitchFamily="18" charset="0"/>
                <a:cs typeface="Arial" panose="020B0604020202020204" pitchFamily="34" charset="0"/>
              </a:rPr>
              <a:t>Tøv derfor ikke med at tage fat i os hvis du som erhversvdrivende ønsker at støtte op om og blive en del af Solrød Strand Badminton som sponsor.</a:t>
            </a:r>
          </a:p>
          <a:p>
            <a:endParaRPr lang="da-DK" dirty="0">
              <a:latin typeface="Arial" panose="020B0604020202020204" pitchFamily="34" charset="0"/>
              <a:ea typeface="Cambria" panose="02040503050406030204" pitchFamily="18" charset="0"/>
              <a:cs typeface="Arial" panose="020B0604020202020204" pitchFamily="34" charset="0"/>
            </a:endParaRPr>
          </a:p>
          <a:p>
            <a:r>
              <a:rPr lang="da-DK" dirty="0">
                <a:latin typeface="Arial" panose="020B0604020202020204" pitchFamily="34" charset="0"/>
                <a:ea typeface="Cambria" panose="02040503050406030204" pitchFamily="18" charset="0"/>
                <a:cs typeface="Arial" panose="020B0604020202020204" pitchFamily="34" charset="0"/>
              </a:rPr>
              <a:t>Kontakt os her:</a:t>
            </a:r>
          </a:p>
        </p:txBody>
      </p:sp>
      <p:sp>
        <p:nvSpPr>
          <p:cNvPr id="10" name="Tekstfelt 7">
            <a:extLst>
              <a:ext uri="{FF2B5EF4-FFF2-40B4-BE49-F238E27FC236}">
                <a16:creationId xmlns:a16="http://schemas.microsoft.com/office/drawing/2014/main" id="{0948EC01-7FDB-446A-B6F4-8B6924419B02}"/>
              </a:ext>
            </a:extLst>
          </p:cNvPr>
          <p:cNvSpPr txBox="1"/>
          <p:nvPr/>
        </p:nvSpPr>
        <p:spPr>
          <a:xfrm>
            <a:off x="9023526" y="2121711"/>
            <a:ext cx="2808515" cy="1292662"/>
          </a:xfrm>
          <a:prstGeom prst="rect">
            <a:avLst/>
          </a:prstGeom>
          <a:noFill/>
        </p:spPr>
        <p:txBody>
          <a:bodyPr wrap="square">
            <a:spAutoFit/>
          </a:bodyPr>
          <a:lstStyle/>
          <a:p>
            <a:pPr algn="l"/>
            <a:endParaRPr lang="da-DK" dirty="0"/>
          </a:p>
          <a:p>
            <a:r>
              <a:rPr lang="da-DK" b="1" dirty="0">
                <a:latin typeface="Arial" panose="020B0604020202020204" pitchFamily="34" charset="0"/>
                <a:ea typeface="Cambria" panose="02040503050406030204" pitchFamily="18" charset="0"/>
                <a:cs typeface="Arial" panose="020B0604020202020204" pitchFamily="34" charset="0"/>
              </a:rPr>
              <a:t>Web/SoMe Kampagner:</a:t>
            </a:r>
          </a:p>
          <a:p>
            <a:endParaRPr lang="da-DK" sz="2000" dirty="0">
              <a:latin typeface="Arial" panose="020B0604020202020204" pitchFamily="34" charset="0"/>
              <a:ea typeface="Cambria" panose="02040503050406030204" pitchFamily="18" charset="0"/>
              <a:cs typeface="Arial" panose="020B0604020202020204" pitchFamily="34" charset="0"/>
            </a:endParaRPr>
          </a:p>
          <a:p>
            <a:endParaRPr lang="da-DK" sz="2000" dirty="0">
              <a:latin typeface="Arial" panose="020B0604020202020204" pitchFamily="34" charset="0"/>
              <a:ea typeface="Cambria" panose="02040503050406030204" pitchFamily="18" charset="0"/>
              <a:cs typeface="Arial" panose="020B0604020202020204" pitchFamily="34" charset="0"/>
            </a:endParaRPr>
          </a:p>
        </p:txBody>
      </p:sp>
      <p:sp>
        <p:nvSpPr>
          <p:cNvPr id="14" name="Tekstfelt 7">
            <a:extLst>
              <a:ext uri="{FF2B5EF4-FFF2-40B4-BE49-F238E27FC236}">
                <a16:creationId xmlns:a16="http://schemas.microsoft.com/office/drawing/2014/main" id="{0948EC01-7FDB-446A-B6F4-8B6924419B02}"/>
              </a:ext>
            </a:extLst>
          </p:cNvPr>
          <p:cNvSpPr txBox="1"/>
          <p:nvPr/>
        </p:nvSpPr>
        <p:spPr>
          <a:xfrm>
            <a:off x="6126475" y="2768046"/>
            <a:ext cx="2808514" cy="954107"/>
          </a:xfrm>
          <a:prstGeom prst="rect">
            <a:avLst/>
          </a:prstGeom>
          <a:noFill/>
        </p:spPr>
        <p:txBody>
          <a:bodyPr wrap="square">
            <a:spAutoFit/>
          </a:bodyPr>
          <a:lstStyle/>
          <a:p>
            <a:pPr algn="l"/>
            <a:endParaRPr lang="da-DK" sz="1400" dirty="0">
              <a:latin typeface="Arial" panose="020B0604020202020204" pitchFamily="34" charset="0"/>
              <a:cs typeface="Arial" panose="020B0604020202020204" pitchFamily="34" charset="0"/>
            </a:endParaRPr>
          </a:p>
          <a:p>
            <a:r>
              <a:rPr lang="da-DK" sz="1400" dirty="0">
                <a:latin typeface="Arial" panose="020B0604020202020204" pitchFamily="34" charset="0"/>
                <a:ea typeface="Cambria" panose="02040503050406030204" pitchFamily="18" charset="0"/>
                <a:cs typeface="Arial" panose="020B0604020202020204" pitchFamily="34" charset="0"/>
              </a:rPr>
              <a:t>Berit Schau Nielsen</a:t>
            </a:r>
          </a:p>
          <a:p>
            <a:r>
              <a:rPr lang="da-DK" sz="1400" dirty="0">
                <a:latin typeface="Arial" panose="020B0604020202020204" pitchFamily="34" charset="0"/>
                <a:ea typeface="Cambria" panose="02040503050406030204" pitchFamily="18" charset="0"/>
                <a:cs typeface="Arial" panose="020B0604020202020204" pitchFamily="34" charset="0"/>
              </a:rPr>
              <a:t>Tlf: 2680 8301</a:t>
            </a:r>
          </a:p>
          <a:p>
            <a:r>
              <a:rPr lang="da-DK" sz="1400" dirty="0">
                <a:latin typeface="Arial" panose="020B0604020202020204" pitchFamily="34" charset="0"/>
                <a:ea typeface="Cambria" panose="02040503050406030204" pitchFamily="18" charset="0"/>
                <a:cs typeface="Arial" panose="020B0604020202020204" pitchFamily="34" charset="0"/>
              </a:rPr>
              <a:t>Mail: sponsor@ssb.dk</a:t>
            </a:r>
          </a:p>
        </p:txBody>
      </p:sp>
      <p:sp>
        <p:nvSpPr>
          <p:cNvPr id="15" name="Tekstfelt 7">
            <a:extLst>
              <a:ext uri="{FF2B5EF4-FFF2-40B4-BE49-F238E27FC236}">
                <a16:creationId xmlns:a16="http://schemas.microsoft.com/office/drawing/2014/main" id="{0948EC01-7FDB-446A-B6F4-8B6924419B02}"/>
              </a:ext>
            </a:extLst>
          </p:cNvPr>
          <p:cNvSpPr txBox="1"/>
          <p:nvPr/>
        </p:nvSpPr>
        <p:spPr>
          <a:xfrm>
            <a:off x="6126475" y="3636329"/>
            <a:ext cx="2808514" cy="954107"/>
          </a:xfrm>
          <a:prstGeom prst="rect">
            <a:avLst/>
          </a:prstGeom>
          <a:noFill/>
        </p:spPr>
        <p:txBody>
          <a:bodyPr wrap="square">
            <a:spAutoFit/>
          </a:bodyPr>
          <a:lstStyle/>
          <a:p>
            <a:pPr algn="l"/>
            <a:endParaRPr lang="da-DK" sz="1400" dirty="0"/>
          </a:p>
          <a:p>
            <a:r>
              <a:rPr lang="da-DK" sz="1400" dirty="0">
                <a:latin typeface="Arial" panose="020B0604020202020204" pitchFamily="34" charset="0"/>
                <a:ea typeface="Cambria" panose="02040503050406030204" pitchFamily="18" charset="0"/>
                <a:cs typeface="Arial" panose="020B0604020202020204" pitchFamily="34" charset="0"/>
              </a:rPr>
              <a:t>Preben Nørgaard</a:t>
            </a:r>
          </a:p>
          <a:p>
            <a:r>
              <a:rPr lang="da-DK" sz="1400" dirty="0">
                <a:latin typeface="Arial" panose="020B0604020202020204" pitchFamily="34" charset="0"/>
                <a:ea typeface="Cambria" panose="02040503050406030204" pitchFamily="18" charset="0"/>
                <a:cs typeface="Arial" panose="020B0604020202020204" pitchFamily="34" charset="0"/>
              </a:rPr>
              <a:t>Tlf: 4087 5272</a:t>
            </a:r>
          </a:p>
          <a:p>
            <a:r>
              <a:rPr lang="da-DK" sz="1400" dirty="0">
                <a:latin typeface="Arial" panose="020B0604020202020204" pitchFamily="34" charset="0"/>
                <a:ea typeface="Cambria" panose="02040503050406030204" pitchFamily="18" charset="0"/>
                <a:cs typeface="Arial" panose="020B0604020202020204" pitchFamily="34" charset="0"/>
              </a:rPr>
              <a:t>Mail: pn@ssb.dk</a:t>
            </a:r>
          </a:p>
        </p:txBody>
      </p:sp>
      <p:sp>
        <p:nvSpPr>
          <p:cNvPr id="16" name="Tekstfelt 7">
            <a:extLst>
              <a:ext uri="{FF2B5EF4-FFF2-40B4-BE49-F238E27FC236}">
                <a16:creationId xmlns:a16="http://schemas.microsoft.com/office/drawing/2014/main" id="{0948EC01-7FDB-446A-B6F4-8B6924419B02}"/>
              </a:ext>
            </a:extLst>
          </p:cNvPr>
          <p:cNvSpPr txBox="1"/>
          <p:nvPr/>
        </p:nvSpPr>
        <p:spPr>
          <a:xfrm>
            <a:off x="9023526" y="3820995"/>
            <a:ext cx="3168474" cy="1538883"/>
          </a:xfrm>
          <a:prstGeom prst="rect">
            <a:avLst/>
          </a:prstGeom>
          <a:noFill/>
        </p:spPr>
        <p:txBody>
          <a:bodyPr wrap="square">
            <a:spAutoFit/>
          </a:bodyPr>
          <a:lstStyle/>
          <a:p>
            <a:pPr algn="l"/>
            <a:endParaRPr lang="da-DK" dirty="0"/>
          </a:p>
          <a:p>
            <a:r>
              <a:rPr lang="da-DK" b="1" dirty="0">
                <a:latin typeface="Arial" panose="020B0604020202020204" pitchFamily="34" charset="0"/>
                <a:ea typeface="Cambria" panose="02040503050406030204" pitchFamily="18" charset="0"/>
                <a:cs typeface="Arial" panose="020B0604020202020204" pitchFamily="34" charset="0"/>
              </a:rPr>
              <a:t>Erhvervsnetværk og </a:t>
            </a:r>
          </a:p>
          <a:p>
            <a:r>
              <a:rPr lang="da-DK" b="1" dirty="0">
                <a:latin typeface="Arial" panose="020B0604020202020204" pitchFamily="34" charset="0"/>
                <a:ea typeface="Cambria" panose="02040503050406030204" pitchFamily="18" charset="0"/>
                <a:cs typeface="Arial" panose="020B0604020202020204" pitchFamily="34" charset="0"/>
              </a:rPr>
              <a:t>sponsorater ligakampe:</a:t>
            </a:r>
          </a:p>
          <a:p>
            <a:endParaRPr lang="da-DK" sz="2000" dirty="0">
              <a:latin typeface="Arial" panose="020B0604020202020204" pitchFamily="34" charset="0"/>
              <a:ea typeface="Cambria" panose="02040503050406030204" pitchFamily="18" charset="0"/>
              <a:cs typeface="Arial" panose="020B0604020202020204" pitchFamily="34" charset="0"/>
            </a:endParaRPr>
          </a:p>
          <a:p>
            <a:endParaRPr lang="da-DK" sz="2000" dirty="0">
              <a:latin typeface="Cambria" panose="02040503050406030204" pitchFamily="18" charset="0"/>
              <a:ea typeface="Cambria" panose="02040503050406030204" pitchFamily="18" charset="0"/>
            </a:endParaRPr>
          </a:p>
        </p:txBody>
      </p:sp>
      <p:sp>
        <p:nvSpPr>
          <p:cNvPr id="18" name="Tekstfelt 7">
            <a:extLst>
              <a:ext uri="{FF2B5EF4-FFF2-40B4-BE49-F238E27FC236}">
                <a16:creationId xmlns:a16="http://schemas.microsoft.com/office/drawing/2014/main" id="{0948EC01-7FDB-446A-B6F4-8B6924419B02}"/>
              </a:ext>
            </a:extLst>
          </p:cNvPr>
          <p:cNvSpPr txBox="1"/>
          <p:nvPr/>
        </p:nvSpPr>
        <p:spPr>
          <a:xfrm>
            <a:off x="6095998" y="2121711"/>
            <a:ext cx="2164082" cy="1292662"/>
          </a:xfrm>
          <a:prstGeom prst="rect">
            <a:avLst/>
          </a:prstGeom>
          <a:noFill/>
        </p:spPr>
        <p:txBody>
          <a:bodyPr wrap="square">
            <a:spAutoFit/>
          </a:bodyPr>
          <a:lstStyle/>
          <a:p>
            <a:pPr algn="l"/>
            <a:endParaRPr lang="da-DK" dirty="0"/>
          </a:p>
          <a:p>
            <a:r>
              <a:rPr lang="da-DK" b="1" dirty="0">
                <a:latin typeface="Arial" panose="020B0604020202020204" pitchFamily="34" charset="0"/>
                <a:ea typeface="Cambria" panose="02040503050406030204" pitchFamily="18" charset="0"/>
                <a:cs typeface="Arial" panose="020B0604020202020204" pitchFamily="34" charset="0"/>
              </a:rPr>
              <a:t>Holdsponsorater:</a:t>
            </a:r>
          </a:p>
          <a:p>
            <a:endParaRPr lang="da-DK" sz="2000" dirty="0">
              <a:latin typeface="Cambria" panose="02040503050406030204" pitchFamily="18" charset="0"/>
              <a:ea typeface="Cambria" panose="02040503050406030204" pitchFamily="18" charset="0"/>
            </a:endParaRPr>
          </a:p>
          <a:p>
            <a:endParaRPr lang="da-DK" sz="2000" dirty="0">
              <a:latin typeface="Cambria" panose="02040503050406030204" pitchFamily="18" charset="0"/>
              <a:ea typeface="Cambria" panose="02040503050406030204" pitchFamily="18" charset="0"/>
            </a:endParaRPr>
          </a:p>
        </p:txBody>
      </p:sp>
      <p:sp>
        <p:nvSpPr>
          <p:cNvPr id="19" name="Tekstfelt 7">
            <a:extLst>
              <a:ext uri="{FF2B5EF4-FFF2-40B4-BE49-F238E27FC236}">
                <a16:creationId xmlns:a16="http://schemas.microsoft.com/office/drawing/2014/main" id="{0948EC01-7FDB-446A-B6F4-8B6924419B02}"/>
              </a:ext>
            </a:extLst>
          </p:cNvPr>
          <p:cNvSpPr txBox="1"/>
          <p:nvPr/>
        </p:nvSpPr>
        <p:spPr>
          <a:xfrm>
            <a:off x="9045294" y="2750054"/>
            <a:ext cx="2808514" cy="954107"/>
          </a:xfrm>
          <a:prstGeom prst="rect">
            <a:avLst/>
          </a:prstGeom>
          <a:noFill/>
        </p:spPr>
        <p:txBody>
          <a:bodyPr wrap="square">
            <a:spAutoFit/>
          </a:bodyPr>
          <a:lstStyle/>
          <a:p>
            <a:pPr algn="l"/>
            <a:endParaRPr lang="da-DK" sz="1400" dirty="0"/>
          </a:p>
          <a:p>
            <a:r>
              <a:rPr lang="da-DK" sz="1400" dirty="0">
                <a:latin typeface="Arial" panose="020B0604020202020204" pitchFamily="34" charset="0"/>
                <a:ea typeface="Cambria" panose="02040503050406030204" pitchFamily="18" charset="0"/>
                <a:cs typeface="Arial" panose="020B0604020202020204" pitchFamily="34" charset="0"/>
              </a:rPr>
              <a:t>Berit Schau Nielsen</a:t>
            </a:r>
          </a:p>
          <a:p>
            <a:r>
              <a:rPr lang="da-DK" sz="1400" dirty="0">
                <a:latin typeface="Arial" panose="020B0604020202020204" pitchFamily="34" charset="0"/>
                <a:ea typeface="Cambria" panose="02040503050406030204" pitchFamily="18" charset="0"/>
                <a:cs typeface="Arial" panose="020B0604020202020204" pitchFamily="34" charset="0"/>
              </a:rPr>
              <a:t>Tlf: 2680 8301</a:t>
            </a:r>
          </a:p>
          <a:p>
            <a:r>
              <a:rPr lang="da-DK" sz="1400" dirty="0">
                <a:latin typeface="Arial" panose="020B0604020202020204" pitchFamily="34" charset="0"/>
                <a:ea typeface="Cambria" panose="02040503050406030204" pitchFamily="18" charset="0"/>
                <a:cs typeface="Arial" panose="020B0604020202020204" pitchFamily="34" charset="0"/>
              </a:rPr>
              <a:t>Mail: sponsor@ssb.dk</a:t>
            </a:r>
          </a:p>
        </p:txBody>
      </p:sp>
      <p:sp>
        <p:nvSpPr>
          <p:cNvPr id="20" name="Tekstfelt 7">
            <a:extLst>
              <a:ext uri="{FF2B5EF4-FFF2-40B4-BE49-F238E27FC236}">
                <a16:creationId xmlns:a16="http://schemas.microsoft.com/office/drawing/2014/main" id="{0948EC01-7FDB-446A-B6F4-8B6924419B02}"/>
              </a:ext>
            </a:extLst>
          </p:cNvPr>
          <p:cNvSpPr txBox="1"/>
          <p:nvPr/>
        </p:nvSpPr>
        <p:spPr>
          <a:xfrm>
            <a:off x="9045294" y="4729426"/>
            <a:ext cx="2808514" cy="954107"/>
          </a:xfrm>
          <a:prstGeom prst="rect">
            <a:avLst/>
          </a:prstGeom>
          <a:noFill/>
        </p:spPr>
        <p:txBody>
          <a:bodyPr wrap="square">
            <a:spAutoFit/>
          </a:bodyPr>
          <a:lstStyle/>
          <a:p>
            <a:pPr algn="l"/>
            <a:endParaRPr lang="da-DK" sz="1400" dirty="0">
              <a:latin typeface="Arial" panose="020B0604020202020204" pitchFamily="34" charset="0"/>
              <a:cs typeface="Arial" panose="020B0604020202020204" pitchFamily="34" charset="0"/>
            </a:endParaRPr>
          </a:p>
          <a:p>
            <a:r>
              <a:rPr lang="da-DK" sz="1400" dirty="0">
                <a:latin typeface="Arial" panose="020B0604020202020204" pitchFamily="34" charset="0"/>
                <a:ea typeface="Cambria" panose="02040503050406030204" pitchFamily="18" charset="0"/>
                <a:cs typeface="Arial" panose="020B0604020202020204" pitchFamily="34" charset="0"/>
              </a:rPr>
              <a:t>Berit Schau Nielsen</a:t>
            </a:r>
          </a:p>
          <a:p>
            <a:r>
              <a:rPr lang="da-DK" sz="1400" dirty="0">
                <a:latin typeface="Arial" panose="020B0604020202020204" pitchFamily="34" charset="0"/>
                <a:ea typeface="Cambria" panose="02040503050406030204" pitchFamily="18" charset="0"/>
                <a:cs typeface="Arial" panose="020B0604020202020204" pitchFamily="34" charset="0"/>
              </a:rPr>
              <a:t>Tlf: 2680 8301</a:t>
            </a:r>
          </a:p>
          <a:p>
            <a:r>
              <a:rPr lang="da-DK" sz="1400" dirty="0">
                <a:latin typeface="Arial" panose="020B0604020202020204" pitchFamily="34" charset="0"/>
                <a:ea typeface="Cambria" panose="02040503050406030204" pitchFamily="18" charset="0"/>
                <a:cs typeface="Arial" panose="020B0604020202020204" pitchFamily="34" charset="0"/>
              </a:rPr>
              <a:t>Mail: sponsor@ssb.dk</a:t>
            </a:r>
          </a:p>
        </p:txBody>
      </p:sp>
    </p:spTree>
    <p:extLst>
      <p:ext uri="{BB962C8B-B14F-4D97-AF65-F5344CB8AC3E}">
        <p14:creationId xmlns:p14="http://schemas.microsoft.com/office/powerpoint/2010/main" val="15173088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722</Words>
  <Application>Microsoft Office PowerPoint</Application>
  <PresentationFormat>Widescreen</PresentationFormat>
  <Paragraphs>103</Paragraphs>
  <Slides>9</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9</vt:i4>
      </vt:variant>
    </vt:vector>
  </HeadingPairs>
  <TitlesOfParts>
    <vt:vector size="14" baseType="lpstr">
      <vt:lpstr>Arial</vt:lpstr>
      <vt:lpstr>Calibri</vt:lpstr>
      <vt:lpstr>Calibri Light</vt:lpstr>
      <vt:lpstr>Cambria</vt:lpstr>
      <vt:lpstr>Office Theme</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Berit Nielsen</dc:creator>
  <cp:lastModifiedBy>Nielsen, Berit</cp:lastModifiedBy>
  <cp:revision>40</cp:revision>
  <dcterms:created xsi:type="dcterms:W3CDTF">2022-02-25T11:04:17Z</dcterms:created>
  <dcterms:modified xsi:type="dcterms:W3CDTF">2023-03-09T05:35:27Z</dcterms:modified>
</cp:coreProperties>
</file>