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3" r:id="rId7"/>
    <p:sldId id="264"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F4F"/>
    <a:srgbClr val="FF33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47CAF7A-4958-46CB-A9C5-749322EEEE9B}"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06782A-5CC2-447A-AA60-CC900E31E204}" type="slidenum">
              <a:rPr lang="en-GB" smtClean="0"/>
              <a:t>‹#›</a:t>
            </a:fld>
            <a:endParaRPr lang="en-GB"/>
          </a:p>
        </p:txBody>
      </p:sp>
    </p:spTree>
    <p:extLst>
      <p:ext uri="{BB962C8B-B14F-4D97-AF65-F5344CB8AC3E}">
        <p14:creationId xmlns:p14="http://schemas.microsoft.com/office/powerpoint/2010/main" val="240642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47CAF7A-4958-46CB-A9C5-749322EEEE9B}"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06782A-5CC2-447A-AA60-CC900E31E204}" type="slidenum">
              <a:rPr lang="en-GB" smtClean="0"/>
              <a:t>‹#›</a:t>
            </a:fld>
            <a:endParaRPr lang="en-GB"/>
          </a:p>
        </p:txBody>
      </p:sp>
    </p:spTree>
    <p:extLst>
      <p:ext uri="{BB962C8B-B14F-4D97-AF65-F5344CB8AC3E}">
        <p14:creationId xmlns:p14="http://schemas.microsoft.com/office/powerpoint/2010/main" val="4238708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7CAF7A-4958-46CB-A9C5-749322EEEE9B}"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06782A-5CC2-447A-AA60-CC900E31E204}" type="slidenum">
              <a:rPr lang="en-GB" smtClean="0"/>
              <a:t>‹#›</a:t>
            </a:fld>
            <a:endParaRPr lang="en-GB"/>
          </a:p>
        </p:txBody>
      </p:sp>
    </p:spTree>
    <p:extLst>
      <p:ext uri="{BB962C8B-B14F-4D97-AF65-F5344CB8AC3E}">
        <p14:creationId xmlns:p14="http://schemas.microsoft.com/office/powerpoint/2010/main" val="2740991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47CAF7A-4958-46CB-A9C5-749322EEEE9B}" type="datetimeFigureOut">
              <a:rPr lang="en-GB" smtClean="0"/>
              <a:t>08/12/2022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06782A-5CC2-447A-AA60-CC900E31E204}" type="slidenum">
              <a:rPr lang="en-GB" smtClean="0"/>
              <a:t>‹#›</a:t>
            </a:fld>
            <a:endParaRPr lang="en-GB"/>
          </a:p>
        </p:txBody>
      </p:sp>
    </p:spTree>
    <p:extLst>
      <p:ext uri="{BB962C8B-B14F-4D97-AF65-F5344CB8AC3E}">
        <p14:creationId xmlns:p14="http://schemas.microsoft.com/office/powerpoint/2010/main" val="1636207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47CAF7A-4958-46CB-A9C5-749322EEEE9B}" type="datetimeFigureOut">
              <a:rPr lang="en-GB" smtClean="0"/>
              <a:t>08/12/2022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006782A-5CC2-447A-AA60-CC900E31E204}" type="slidenum">
              <a:rPr lang="en-GB" smtClean="0"/>
              <a:t>‹#›</a:t>
            </a:fld>
            <a:endParaRPr lang="en-GB"/>
          </a:p>
        </p:txBody>
      </p:sp>
    </p:spTree>
    <p:extLst>
      <p:ext uri="{BB962C8B-B14F-4D97-AF65-F5344CB8AC3E}">
        <p14:creationId xmlns:p14="http://schemas.microsoft.com/office/powerpoint/2010/main" val="2256056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47CAF7A-4958-46CB-A9C5-749322EEEE9B}" type="datetimeFigureOut">
              <a:rPr lang="en-GB" smtClean="0"/>
              <a:t>08/12/2022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006782A-5CC2-447A-AA60-CC900E31E204}" type="slidenum">
              <a:rPr lang="en-GB" smtClean="0"/>
              <a:t>‹#›</a:t>
            </a:fld>
            <a:endParaRPr lang="en-GB"/>
          </a:p>
        </p:txBody>
      </p:sp>
    </p:spTree>
    <p:extLst>
      <p:ext uri="{BB962C8B-B14F-4D97-AF65-F5344CB8AC3E}">
        <p14:creationId xmlns:p14="http://schemas.microsoft.com/office/powerpoint/2010/main" val="811942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CAF7A-4958-46CB-A9C5-749322EEEE9B}" type="datetimeFigureOut">
              <a:rPr lang="en-GB" smtClean="0"/>
              <a:t>08/12/2022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006782A-5CC2-447A-AA60-CC900E31E204}" type="slidenum">
              <a:rPr lang="en-GB" smtClean="0"/>
              <a:t>‹#›</a:t>
            </a:fld>
            <a:endParaRPr lang="en-GB"/>
          </a:p>
        </p:txBody>
      </p:sp>
    </p:spTree>
    <p:extLst>
      <p:ext uri="{BB962C8B-B14F-4D97-AF65-F5344CB8AC3E}">
        <p14:creationId xmlns:p14="http://schemas.microsoft.com/office/powerpoint/2010/main" val="1025224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47CAF7A-4958-46CB-A9C5-749322EEEE9B}" type="datetimeFigureOut">
              <a:rPr lang="en-GB" smtClean="0"/>
              <a:t>08/12/2022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06782A-5CC2-447A-AA60-CC900E31E204}" type="slidenum">
              <a:rPr lang="en-GB" smtClean="0"/>
              <a:t>‹#›</a:t>
            </a:fld>
            <a:endParaRPr lang="en-GB"/>
          </a:p>
        </p:txBody>
      </p:sp>
    </p:spTree>
    <p:extLst>
      <p:ext uri="{BB962C8B-B14F-4D97-AF65-F5344CB8AC3E}">
        <p14:creationId xmlns:p14="http://schemas.microsoft.com/office/powerpoint/2010/main" val="3630632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47CAF7A-4958-46CB-A9C5-749322EEEE9B}" type="datetimeFigureOut">
              <a:rPr lang="en-GB" smtClean="0"/>
              <a:t>08/12/2022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06782A-5CC2-447A-AA60-CC900E31E204}" type="slidenum">
              <a:rPr lang="en-GB" smtClean="0"/>
              <a:t>‹#›</a:t>
            </a:fld>
            <a:endParaRPr lang="en-GB"/>
          </a:p>
        </p:txBody>
      </p:sp>
    </p:spTree>
    <p:extLst>
      <p:ext uri="{BB962C8B-B14F-4D97-AF65-F5344CB8AC3E}">
        <p14:creationId xmlns:p14="http://schemas.microsoft.com/office/powerpoint/2010/main" val="2668926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47CAF7A-4958-46CB-A9C5-749322EEEE9B}"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06782A-5CC2-447A-AA60-CC900E31E204}" type="slidenum">
              <a:rPr lang="en-GB" smtClean="0"/>
              <a:t>‹#›</a:t>
            </a:fld>
            <a:endParaRPr lang="en-GB"/>
          </a:p>
        </p:txBody>
      </p:sp>
    </p:spTree>
    <p:extLst>
      <p:ext uri="{BB962C8B-B14F-4D97-AF65-F5344CB8AC3E}">
        <p14:creationId xmlns:p14="http://schemas.microsoft.com/office/powerpoint/2010/main" val="1760567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47CAF7A-4958-46CB-A9C5-749322EEEE9B}"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06782A-5CC2-447A-AA60-CC900E31E204}" type="slidenum">
              <a:rPr lang="en-GB" smtClean="0"/>
              <a:t>‹#›</a:t>
            </a:fld>
            <a:endParaRPr lang="en-GB"/>
          </a:p>
        </p:txBody>
      </p:sp>
    </p:spTree>
    <p:extLst>
      <p:ext uri="{BB962C8B-B14F-4D97-AF65-F5344CB8AC3E}">
        <p14:creationId xmlns:p14="http://schemas.microsoft.com/office/powerpoint/2010/main" val="1545721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CAF7A-4958-46CB-A9C5-749322EEEE9B}" type="datetimeFigureOut">
              <a:rPr lang="en-GB" smtClean="0"/>
              <a:t>08/12/2022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06782A-5CC2-447A-AA60-CC900E31E204}" type="slidenum">
              <a:rPr lang="en-GB" smtClean="0"/>
              <a:t>‹#›</a:t>
            </a:fld>
            <a:endParaRPr lang="en-GB"/>
          </a:p>
        </p:txBody>
      </p:sp>
    </p:spTree>
    <p:extLst>
      <p:ext uri="{BB962C8B-B14F-4D97-AF65-F5344CB8AC3E}">
        <p14:creationId xmlns:p14="http://schemas.microsoft.com/office/powerpoint/2010/main" val="1850391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4511040" y="2838086"/>
            <a:ext cx="7560083" cy="769441"/>
          </a:xfrm>
          <a:prstGeom prst="rect">
            <a:avLst/>
          </a:prstGeom>
        </p:spPr>
        <p:txBody>
          <a:bodyPr wrap="none">
            <a:spAutoFit/>
          </a:bodyPr>
          <a:lstStyle/>
          <a:p>
            <a:r>
              <a:rPr lang="da-DK" sz="4400" dirty="0">
                <a:latin typeface="Arial" panose="020B0604020202020204" pitchFamily="34" charset="0"/>
                <a:ea typeface="Cambria" panose="02040503050406030204" pitchFamily="18" charset="0"/>
                <a:cs typeface="Arial" panose="020B0604020202020204" pitchFamily="34" charset="0"/>
              </a:rPr>
              <a:t>Solrød Strand Badmintonklub</a:t>
            </a:r>
            <a:endParaRPr lang="en-GB" sz="4400" dirty="0">
              <a:latin typeface="Arial" panose="020B0604020202020204" pitchFamily="34" charset="0"/>
              <a:ea typeface="Cambria" panose="02040503050406030204" pitchFamily="18" charset="0"/>
              <a:cs typeface="Arial" panose="020B0604020202020204" pitchFamily="34" charset="0"/>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513" y="1985554"/>
            <a:ext cx="3460746" cy="3496491"/>
          </a:xfrm>
          <a:prstGeom prst="rect">
            <a:avLst/>
          </a:prstGeom>
        </p:spPr>
      </p:pic>
      <p:sp>
        <p:nvSpPr>
          <p:cNvPr id="2" name="Rectangle 1"/>
          <p:cNvSpPr/>
          <p:nvPr/>
        </p:nvSpPr>
        <p:spPr>
          <a:xfrm>
            <a:off x="4569705" y="3607524"/>
            <a:ext cx="2005677" cy="369332"/>
          </a:xfrm>
          <a:prstGeom prst="rect">
            <a:avLst/>
          </a:prstGeom>
        </p:spPr>
        <p:txBody>
          <a:bodyPr wrap="none">
            <a:spAutoFit/>
          </a:bodyPr>
          <a:lstStyle/>
          <a:p>
            <a:r>
              <a:rPr lang="da-DK" dirty="0" smtClean="0">
                <a:latin typeface="Arial" panose="020B0604020202020204" pitchFamily="34" charset="0"/>
                <a:ea typeface="Cambria" panose="02040503050406030204" pitchFamily="18" charset="0"/>
                <a:cs typeface="Arial" panose="020B0604020202020204" pitchFamily="34" charset="0"/>
              </a:rPr>
              <a:t>KLUB SPONSOR</a:t>
            </a:r>
            <a:endParaRPr lang="en-GB" dirty="0">
              <a:latin typeface="Arial" panose="020B0604020202020204" pitchFamily="34"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7048" y="4177934"/>
            <a:ext cx="2749110" cy="1876338"/>
          </a:xfrm>
          <a:prstGeom prst="rect">
            <a:avLst/>
          </a:prstGeom>
          <a:effectLst>
            <a:outerShdw blurRad="63500" sx="102000" sy="102000" algn="ctr" rotWithShape="0">
              <a:prstClr val="black">
                <a:alpha val="40000"/>
              </a:prstClr>
            </a:outerShdw>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009196" y="4177934"/>
            <a:ext cx="1419194" cy="1876338"/>
          </a:xfrm>
          <a:prstGeom prst="rect">
            <a:avLst/>
          </a:prstGeom>
          <a:effectLst>
            <a:outerShdw blurRad="63500" sx="102000" sy="102000" algn="ctr" rotWithShape="0">
              <a:prstClr val="black">
                <a:alpha val="40000"/>
              </a:prstClr>
            </a:outerShdw>
          </a:effec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69353" y="4177934"/>
            <a:ext cx="1464657" cy="18763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766939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714103" y="2669238"/>
            <a:ext cx="9675225" cy="2585323"/>
          </a:xfrm>
          <a:prstGeom prst="rect">
            <a:avLst/>
          </a:prstGeom>
        </p:spPr>
        <p:txBody>
          <a:bodyPr wrap="square">
            <a:spAutoFit/>
          </a:bodyPr>
          <a:lstStyle/>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Træningsmiljø som udvikler egne spillere både </a:t>
            </a:r>
            <a:r>
              <a:rPr lang="da-DK" dirty="0" smtClean="0">
                <a:latin typeface="Cambria" panose="02040503050406030204" pitchFamily="18" charset="0"/>
                <a:ea typeface="Cambria" panose="02040503050406030204" pitchFamily="18" charset="0"/>
                <a:cs typeface="Arial" panose="020B0604020202020204" pitchFamily="34" charset="0"/>
              </a:rPr>
              <a:t>sportslig og </a:t>
            </a:r>
            <a:r>
              <a:rPr lang="da-DK" dirty="0">
                <a:latin typeface="Cambria" panose="02040503050406030204" pitchFamily="18" charset="0"/>
                <a:ea typeface="Cambria" panose="02040503050406030204" pitchFamily="18" charset="0"/>
                <a:cs typeface="Arial" panose="020B0604020202020204" pitchFamily="34" charset="0"/>
              </a:rPr>
              <a:t>menneskelig</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7</a:t>
            </a:r>
            <a:r>
              <a:rPr lang="da-DK" dirty="0" smtClean="0">
                <a:latin typeface="Cambria" panose="02040503050406030204" pitchFamily="18" charset="0"/>
                <a:ea typeface="Cambria" panose="02040503050406030204" pitchFamily="18" charset="0"/>
                <a:cs typeface="Arial" panose="020B0604020202020204" pitchFamily="34" charset="0"/>
              </a:rPr>
              <a:t>00 </a:t>
            </a:r>
            <a:r>
              <a:rPr lang="da-DK" dirty="0">
                <a:latin typeface="Cambria" panose="02040503050406030204" pitchFamily="18" charset="0"/>
                <a:ea typeface="Cambria" panose="02040503050406030204" pitchFamily="18" charset="0"/>
                <a:cs typeface="Arial" panose="020B0604020202020204" pitchFamily="34" charset="0"/>
              </a:rPr>
              <a:t>medlemmer som rummer både bredde og elite </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Badmintonligamandskab </a:t>
            </a:r>
            <a:r>
              <a:rPr lang="da-DK" dirty="0" smtClean="0">
                <a:latin typeface="Cambria" panose="02040503050406030204" pitchFamily="18" charset="0"/>
                <a:ea typeface="Cambria" panose="02040503050406030204" pitchFamily="18" charset="0"/>
                <a:cs typeface="Arial" panose="020B0604020202020204" pitchFamily="34" charset="0"/>
              </a:rPr>
              <a:t>og </a:t>
            </a:r>
            <a:r>
              <a:rPr lang="da-DK" dirty="0">
                <a:latin typeface="Cambria" panose="02040503050406030204" pitchFamily="18" charset="0"/>
                <a:ea typeface="Cambria" panose="02040503050406030204" pitchFamily="18" charset="0"/>
                <a:cs typeface="Arial" panose="020B0604020202020204" pitchFamily="34" charset="0"/>
              </a:rPr>
              <a:t>fast deltager i medaljestrid</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Badmintonligaens mest gennemførte </a:t>
            </a:r>
            <a:r>
              <a:rPr lang="da-DK" dirty="0" smtClean="0">
                <a:latin typeface="Cambria" panose="02040503050406030204" pitchFamily="18" charset="0"/>
                <a:ea typeface="Cambria" panose="02040503050406030204" pitchFamily="18" charset="0"/>
                <a:cs typeface="Arial" panose="020B0604020202020204" pitchFamily="34" charset="0"/>
              </a:rPr>
              <a:t>set-up</a:t>
            </a:r>
          </a:p>
          <a:p>
            <a:pPr marL="285750" indent="-285750">
              <a:buFont typeface="Arial" panose="020B0604020202020204" pitchFamily="34" charset="0"/>
              <a:buChar char="•"/>
            </a:pPr>
            <a:r>
              <a:rPr lang="da-DK" dirty="0" smtClean="0">
                <a:latin typeface="Cambria" panose="02040503050406030204" pitchFamily="18" charset="0"/>
                <a:ea typeface="Cambria" panose="02040503050406030204" pitchFamily="18" charset="0"/>
                <a:cs typeface="Arial" panose="020B0604020202020204" pitchFamily="34" charset="0"/>
              </a:rPr>
              <a:t>300-400 tilskuere til holdets hjemmekampe</a:t>
            </a:r>
          </a:p>
          <a:p>
            <a:pPr marL="285750" indent="-285750">
              <a:buFont typeface="Arial" panose="020B0604020202020204" pitchFamily="34" charset="0"/>
              <a:buChar char="•"/>
            </a:pPr>
            <a:r>
              <a:rPr lang="da-DK" dirty="0" smtClean="0">
                <a:latin typeface="Cambria" panose="02040503050406030204" pitchFamily="18" charset="0"/>
                <a:ea typeface="Cambria" panose="02040503050406030204" pitchFamily="18" charset="0"/>
                <a:cs typeface="Arial" panose="020B0604020202020204" pitchFamily="34" charset="0"/>
              </a:rPr>
              <a:t>5 </a:t>
            </a:r>
            <a:r>
              <a:rPr lang="da-DK" dirty="0">
                <a:latin typeface="Cambria" panose="02040503050406030204" pitchFamily="18" charset="0"/>
                <a:ea typeface="Cambria" panose="02040503050406030204" pitchFamily="18" charset="0"/>
                <a:cs typeface="Arial" panose="020B0604020202020204" pitchFamily="34" charset="0"/>
              </a:rPr>
              <a:t>seniorhold i de 5 øverste rækker i Danmarksturneringen</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Fuldtegnet ungdomsafdeling med </a:t>
            </a:r>
            <a:r>
              <a:rPr lang="da-DK" dirty="0" smtClean="0">
                <a:latin typeface="Cambria" panose="02040503050406030204" pitchFamily="18" charset="0"/>
                <a:ea typeface="Cambria" panose="02040503050406030204" pitchFamily="18" charset="0"/>
                <a:cs typeface="Arial" panose="020B0604020202020204" pitchFamily="34" charset="0"/>
              </a:rPr>
              <a:t>venteliste</a:t>
            </a:r>
          </a:p>
          <a:p>
            <a:pPr marL="285750" indent="-285750">
              <a:buFont typeface="Arial" panose="020B0604020202020204" pitchFamily="34" charset="0"/>
              <a:buChar char="•"/>
            </a:pPr>
            <a:r>
              <a:rPr lang="da-DK" dirty="0" smtClean="0">
                <a:latin typeface="Cambria" panose="02040503050406030204" pitchFamily="18" charset="0"/>
                <a:ea typeface="Cambria" panose="02040503050406030204" pitchFamily="18" charset="0"/>
                <a:cs typeface="Arial" panose="020B0604020202020204" pitchFamily="34" charset="0"/>
              </a:rPr>
              <a:t>En ungdomsafdeling der har ligget i top 3 i landet i de sidste 10 sæsoner</a:t>
            </a:r>
            <a:endParaRPr lang="da-DK" dirty="0">
              <a:latin typeface="Cambria" panose="02040503050406030204" pitchFamily="18" charset="0"/>
              <a:ea typeface="Cambria" panose="02040503050406030204" pitchFamily="18" charset="0"/>
              <a:cs typeface="Arial" panose="020B0604020202020204" pitchFamily="34" charset="0"/>
            </a:endParaRPr>
          </a:p>
          <a:p>
            <a:pPr marL="285750" indent="-285750">
              <a:buFont typeface="Arial" panose="020B0604020202020204" pitchFamily="34" charset="0"/>
              <a:buChar char="•"/>
            </a:pPr>
            <a:r>
              <a:rPr lang="da-DK" dirty="0" smtClean="0">
                <a:latin typeface="Cambria" panose="02040503050406030204" pitchFamily="18" charset="0"/>
                <a:ea typeface="Cambria" panose="02040503050406030204" pitchFamily="18" charset="0"/>
                <a:cs typeface="Arial" panose="020B0604020202020204" pitchFamily="34" charset="0"/>
              </a:rPr>
              <a:t>Værdsætte og belønne frivillighed </a:t>
            </a:r>
            <a:endParaRPr lang="da-DK" dirty="0">
              <a:latin typeface="Cambria" panose="02040503050406030204" pitchFamily="18" charset="0"/>
              <a:ea typeface="Cambria" panose="02040503050406030204" pitchFamily="18" charset="0"/>
              <a:cs typeface="Arial" panose="020B0604020202020204" pitchFamily="34" charset="0"/>
            </a:endParaRPr>
          </a:p>
        </p:txBody>
      </p:sp>
      <p:sp>
        <p:nvSpPr>
          <p:cNvPr id="10" name="Tekstfelt 4">
            <a:extLst>
              <a:ext uri="{FF2B5EF4-FFF2-40B4-BE49-F238E27FC236}">
                <a16:creationId xmlns:a16="http://schemas.microsoft.com/office/drawing/2014/main" id="{F788F501-95AF-4D91-9470-A2CEBDA3782E}"/>
              </a:ext>
            </a:extLst>
          </p:cNvPr>
          <p:cNvSpPr txBox="1"/>
          <p:nvPr/>
        </p:nvSpPr>
        <p:spPr>
          <a:xfrm>
            <a:off x="714103" y="1693875"/>
            <a:ext cx="8008924" cy="461665"/>
          </a:xfrm>
          <a:prstGeom prst="rect">
            <a:avLst/>
          </a:prstGeom>
          <a:noFill/>
        </p:spPr>
        <p:txBody>
          <a:bodyPr wrap="none" rtlCol="0">
            <a:spAutoFit/>
          </a:bodyPr>
          <a:lstStyle/>
          <a:p>
            <a:r>
              <a:rPr lang="da-DK" sz="2400" b="1" dirty="0">
                <a:latin typeface="Arial" panose="020B0604020202020204" pitchFamily="34" charset="0"/>
                <a:ea typeface="Cambria" panose="02040503050406030204" pitchFamily="18" charset="0"/>
                <a:cs typeface="Arial" panose="020B0604020202020204" pitchFamily="34" charset="0"/>
              </a:rPr>
              <a:t>Solrød Strand Badmintonklub – identitet og værdisæt</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2678" y="2802937"/>
            <a:ext cx="3560787" cy="212778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080527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714103" y="1666691"/>
            <a:ext cx="6096000" cy="677108"/>
          </a:xfrm>
          <a:prstGeom prst="rect">
            <a:avLst/>
          </a:prstGeom>
        </p:spPr>
        <p:txBody>
          <a:bodyPr>
            <a:spAutoFit/>
          </a:bodyPr>
          <a:lstStyle/>
          <a:p>
            <a:r>
              <a:rPr lang="da-DK" sz="2400" b="1" dirty="0" smtClean="0">
                <a:latin typeface="Arial" panose="020B0604020202020204" pitchFamily="34" charset="0"/>
                <a:ea typeface="Cambria" panose="02040503050406030204" pitchFamily="18" charset="0"/>
                <a:cs typeface="Arial" panose="020B0604020202020204" pitchFamily="34" charset="0"/>
              </a:rPr>
              <a:t>Sponsorer </a:t>
            </a:r>
            <a:r>
              <a:rPr lang="x-none" sz="2400" b="1" dirty="0" smtClean="0">
                <a:latin typeface="Arial" panose="020B0604020202020204" pitchFamily="34" charset="0"/>
                <a:ea typeface="Cambria" panose="02040503050406030204" pitchFamily="18" charset="0"/>
                <a:cs typeface="Arial" panose="020B0604020202020204" pitchFamily="34" charset="0"/>
              </a:rPr>
              <a:t>–</a:t>
            </a:r>
            <a:r>
              <a:rPr lang="da-DK" sz="2400" b="1" dirty="0" smtClean="0">
                <a:latin typeface="Arial" panose="020B0604020202020204" pitchFamily="34" charset="0"/>
                <a:ea typeface="Cambria" panose="02040503050406030204" pitchFamily="18" charset="0"/>
                <a:cs typeface="Arial" panose="020B0604020202020204" pitchFamily="34" charset="0"/>
              </a:rPr>
              <a:t> Vi tilbyder</a:t>
            </a:r>
            <a:r>
              <a:rPr lang="da-DK" b="1" dirty="0">
                <a:latin typeface="Arial" panose="020B0604020202020204" pitchFamily="34" charset="0"/>
                <a:cs typeface="Arial" panose="020B0604020202020204" pitchFamily="34" charset="0"/>
              </a:rPr>
              <a:t/>
            </a:r>
            <a:br>
              <a:rPr lang="da-DK" b="1" dirty="0">
                <a:latin typeface="Arial" panose="020B0604020202020204" pitchFamily="34" charset="0"/>
                <a:cs typeface="Arial" panose="020B0604020202020204" pitchFamily="34" charset="0"/>
              </a:rPr>
            </a:br>
            <a:endParaRPr lang="da-DK" sz="1400" b="1" dirty="0">
              <a:latin typeface="Arial" panose="020B0604020202020204" pitchFamily="34" charset="0"/>
              <a:cs typeface="Arial" panose="020B0604020202020204" pitchFamily="34" charset="0"/>
            </a:endParaRPr>
          </a:p>
        </p:txBody>
      </p:sp>
      <p:sp>
        <p:nvSpPr>
          <p:cNvPr id="9" name="Tekstfelt 7">
            <a:extLst>
              <a:ext uri="{FF2B5EF4-FFF2-40B4-BE49-F238E27FC236}">
                <a16:creationId xmlns:a16="http://schemas.microsoft.com/office/drawing/2014/main" id="{0948EC01-7FDB-446A-B6F4-8B6924419B02}"/>
              </a:ext>
            </a:extLst>
          </p:cNvPr>
          <p:cNvSpPr txBox="1"/>
          <p:nvPr/>
        </p:nvSpPr>
        <p:spPr>
          <a:xfrm>
            <a:off x="714102" y="2407627"/>
            <a:ext cx="10345783" cy="3754874"/>
          </a:xfrm>
          <a:prstGeom prst="rect">
            <a:avLst/>
          </a:prstGeom>
          <a:noFill/>
        </p:spPr>
        <p:txBody>
          <a:bodyPr wrap="square">
            <a:spAutoFit/>
          </a:bodyPr>
          <a:lstStyle/>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Skræddersyede løsninger</a:t>
            </a:r>
          </a:p>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Logo og link på ssb.dk</a:t>
            </a:r>
          </a:p>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Logo </a:t>
            </a:r>
            <a:r>
              <a:rPr lang="da-DK" dirty="0" smtClean="0">
                <a:latin typeface="Arial" panose="020B0604020202020204" pitchFamily="34" charset="0"/>
                <a:ea typeface="Cambria" panose="02040503050406030204" pitchFamily="18" charset="0"/>
                <a:cs typeface="Arial" panose="020B0604020202020204" pitchFamily="34" charset="0"/>
              </a:rPr>
              <a:t>på sponsorvæg, i kampprogram, samt </a:t>
            </a:r>
            <a:r>
              <a:rPr lang="da-DK" dirty="0">
                <a:latin typeface="Arial" panose="020B0604020202020204" pitchFamily="34" charset="0"/>
                <a:ea typeface="Cambria" panose="02040503050406030204" pitchFamily="18" charset="0"/>
                <a:cs typeface="Arial" panose="020B0604020202020204" pitchFamily="34" charset="0"/>
              </a:rPr>
              <a:t>i</a:t>
            </a:r>
            <a:r>
              <a:rPr lang="da-DK" dirty="0" smtClean="0">
                <a:latin typeface="Arial" panose="020B0604020202020204" pitchFamily="34" charset="0"/>
                <a:ea typeface="Cambria" panose="02040503050406030204" pitchFamily="18" charset="0"/>
                <a:cs typeface="Arial" panose="020B0604020202020204" pitchFamily="34" charset="0"/>
              </a:rPr>
              <a:t> annonce i lokalavisen Sydkysten </a:t>
            </a:r>
            <a:r>
              <a:rPr lang="da-DK" dirty="0" err="1" smtClean="0">
                <a:latin typeface="Arial" panose="020B0604020202020204" pitchFamily="34" charset="0"/>
                <a:ea typeface="Cambria" panose="02040503050406030204" pitchFamily="18" charset="0"/>
                <a:cs typeface="Arial" panose="020B0604020202020204" pitchFamily="34" charset="0"/>
              </a:rPr>
              <a:t>ifm</a:t>
            </a:r>
            <a:r>
              <a:rPr lang="da-DK" dirty="0">
                <a:latin typeface="Arial" panose="020B0604020202020204" pitchFamily="34" charset="0"/>
                <a:ea typeface="Cambria" panose="02040503050406030204" pitchFamily="18" charset="0"/>
                <a:cs typeface="Arial" panose="020B0604020202020204" pitchFamily="34" charset="0"/>
              </a:rPr>
              <a:t>. </a:t>
            </a:r>
            <a:r>
              <a:rPr lang="da-DK" dirty="0" smtClean="0">
                <a:latin typeface="Arial" panose="020B0604020202020204" pitchFamily="34" charset="0"/>
                <a:ea typeface="Cambria" panose="02040503050406030204" pitchFamily="18" charset="0"/>
                <a:cs typeface="Arial" panose="020B0604020202020204" pitchFamily="34" charset="0"/>
              </a:rPr>
              <a:t>Liga hjemmekampe</a:t>
            </a:r>
            <a:endParaRPr lang="da-DK" dirty="0">
              <a:latin typeface="Arial" panose="020B0604020202020204" pitchFamily="34" charset="0"/>
              <a:ea typeface="Cambria" panose="02040503050406030204" pitchFamily="18" charset="0"/>
              <a:cs typeface="Arial" panose="020B0604020202020204" pitchFamily="34" charset="0"/>
            </a:endParaRPr>
          </a:p>
          <a:p>
            <a:pPr marL="285750" indent="-285750">
              <a:buFont typeface="Arial" panose="020B0604020202020204" pitchFamily="34" charset="0"/>
              <a:buChar char="•"/>
            </a:pPr>
            <a:r>
              <a:rPr lang="da-DK" dirty="0" smtClean="0">
                <a:latin typeface="Arial" panose="020B0604020202020204" pitchFamily="34" charset="0"/>
                <a:ea typeface="Cambria" panose="02040503050406030204" pitchFamily="18" charset="0"/>
                <a:cs typeface="Arial" panose="020B0604020202020204" pitchFamily="34" charset="0"/>
              </a:rPr>
              <a:t>Rettighed </a:t>
            </a:r>
            <a:r>
              <a:rPr lang="da-DK" dirty="0">
                <a:latin typeface="Arial" panose="020B0604020202020204" pitchFamily="34" charset="0"/>
                <a:ea typeface="Cambria" panose="02040503050406030204" pitchFamily="18" charset="0"/>
                <a:cs typeface="Arial" panose="020B0604020202020204" pitchFamily="34" charset="0"/>
              </a:rPr>
              <a:t>til at anvende SSB i egen </a:t>
            </a:r>
            <a:r>
              <a:rPr lang="da-DK" dirty="0" smtClean="0">
                <a:latin typeface="Arial" panose="020B0604020202020204" pitchFamily="34" charset="0"/>
                <a:ea typeface="Cambria" panose="02040503050406030204" pitchFamily="18" charset="0"/>
                <a:cs typeface="Arial" panose="020B0604020202020204" pitchFamily="34" charset="0"/>
              </a:rPr>
              <a:t>markedsføring</a:t>
            </a:r>
            <a:endParaRPr lang="da-DK" dirty="0">
              <a:latin typeface="Arial" panose="020B0604020202020204" pitchFamily="34" charset="0"/>
              <a:ea typeface="Cambria" panose="02040503050406030204" pitchFamily="18" charset="0"/>
              <a:cs typeface="Arial" panose="020B0604020202020204" pitchFamily="34" charset="0"/>
            </a:endParaRPr>
          </a:p>
          <a:p>
            <a:pPr marL="285750" indent="-285750">
              <a:buFont typeface="Arial" panose="020B0604020202020204" pitchFamily="34" charset="0"/>
              <a:buChar char="•"/>
            </a:pPr>
            <a:r>
              <a:rPr lang="da-DK" dirty="0" smtClean="0">
                <a:latin typeface="Arial" panose="020B0604020202020204" pitchFamily="34" charset="0"/>
                <a:ea typeface="Cambria" panose="02040503050406030204" pitchFamily="18" charset="0"/>
                <a:cs typeface="Arial" panose="020B0604020202020204" pitchFamily="34" charset="0"/>
              </a:rPr>
              <a:t>Holdsponsorater på spilletøj for senior- og ungdomshold</a:t>
            </a:r>
          </a:p>
          <a:p>
            <a:pPr marL="285750" indent="-285750">
              <a:buFont typeface="Arial" panose="020B0604020202020204" pitchFamily="34" charset="0"/>
              <a:buChar char="•"/>
            </a:pPr>
            <a:r>
              <a:rPr lang="da-DK" dirty="0" smtClean="0">
                <a:latin typeface="Arial" panose="020B0604020202020204" pitchFamily="34" charset="0"/>
                <a:ea typeface="Cambria" panose="02040503050406030204" pitchFamily="18" charset="0"/>
                <a:cs typeface="Arial" panose="020B0604020202020204" pitchFamily="34" charset="0"/>
              </a:rPr>
              <a:t>Banereklame, ambassadør banner samt dommerstigereklame ifm. Liga hjemmekampe</a:t>
            </a:r>
          </a:p>
          <a:p>
            <a:pPr marL="285750" indent="-285750">
              <a:buFont typeface="Arial" panose="020B0604020202020204" pitchFamily="34" charset="0"/>
              <a:buChar char="•"/>
            </a:pPr>
            <a:r>
              <a:rPr lang="da-DK" dirty="0" smtClean="0">
                <a:latin typeface="Arial" panose="020B0604020202020204" pitchFamily="34" charset="0"/>
                <a:ea typeface="Cambria" panose="02040503050406030204" pitchFamily="18" charset="0"/>
                <a:cs typeface="Arial" panose="020B0604020202020204" pitchFamily="34" charset="0"/>
              </a:rPr>
              <a:t>Logo på linjedommer trøjer ifm. </a:t>
            </a:r>
            <a:r>
              <a:rPr lang="da-DK" dirty="0">
                <a:latin typeface="Arial" panose="020B0604020202020204" pitchFamily="34" charset="0"/>
                <a:ea typeface="Cambria" panose="02040503050406030204" pitchFamily="18" charset="0"/>
                <a:cs typeface="Arial" panose="020B0604020202020204" pitchFamily="34" charset="0"/>
              </a:rPr>
              <a:t>Liga hjemmekampe</a:t>
            </a:r>
          </a:p>
          <a:p>
            <a:pPr marL="285750" indent="-285750">
              <a:buFont typeface="Arial" panose="020B0604020202020204" pitchFamily="34" charset="0"/>
              <a:buChar char="•"/>
            </a:pPr>
            <a:r>
              <a:rPr lang="da-DK" dirty="0" smtClean="0">
                <a:latin typeface="Arial" panose="020B0604020202020204" pitchFamily="34" charset="0"/>
                <a:ea typeface="Cambria" panose="02040503050406030204" pitchFamily="18" charset="0"/>
                <a:cs typeface="Arial" panose="020B0604020202020204" pitchFamily="34" charset="0"/>
              </a:rPr>
              <a:t>Kampsponsorater ifm. </a:t>
            </a:r>
            <a:r>
              <a:rPr lang="da-DK" dirty="0">
                <a:latin typeface="Arial" panose="020B0604020202020204" pitchFamily="34" charset="0"/>
                <a:ea typeface="Cambria" panose="02040503050406030204" pitchFamily="18" charset="0"/>
                <a:cs typeface="Arial" panose="020B0604020202020204" pitchFamily="34" charset="0"/>
              </a:rPr>
              <a:t>Liga </a:t>
            </a:r>
            <a:r>
              <a:rPr lang="da-DK" dirty="0" smtClean="0">
                <a:latin typeface="Arial" panose="020B0604020202020204" pitchFamily="34" charset="0"/>
                <a:ea typeface="Cambria" panose="02040503050406030204" pitchFamily="18" charset="0"/>
                <a:cs typeface="Arial" panose="020B0604020202020204" pitchFamily="34" charset="0"/>
              </a:rPr>
              <a:t>hjemmekampe</a:t>
            </a:r>
          </a:p>
          <a:p>
            <a:pPr marL="285750" indent="-285750">
              <a:buFont typeface="Arial" panose="020B0604020202020204" pitchFamily="34" charset="0"/>
              <a:buChar char="•"/>
            </a:pPr>
            <a:r>
              <a:rPr lang="da-DK" dirty="0" smtClean="0">
                <a:latin typeface="Arial" panose="020B0604020202020204" pitchFamily="34" charset="0"/>
                <a:ea typeface="Cambria" panose="02040503050406030204" pitchFamily="18" charset="0"/>
                <a:cs typeface="Arial" panose="020B0604020202020204" pitchFamily="34" charset="0"/>
              </a:rPr>
              <a:t>Adgang til klubbens partnernetværk</a:t>
            </a:r>
          </a:p>
          <a:p>
            <a:pPr marL="285750" indent="-285750">
              <a:buFont typeface="Arial" panose="020B0604020202020204" pitchFamily="34" charset="0"/>
              <a:buChar char="•"/>
            </a:pPr>
            <a:r>
              <a:rPr lang="da-DK" dirty="0" smtClean="0">
                <a:latin typeface="Arial" panose="020B0604020202020204" pitchFamily="34" charset="0"/>
                <a:ea typeface="Cambria" panose="02040503050406030204" pitchFamily="18" charset="0"/>
                <a:cs typeface="Arial" panose="020B0604020202020204" pitchFamily="34" charset="0"/>
              </a:rPr>
              <a:t>Online markedsføringskampagne</a:t>
            </a:r>
            <a:endParaRPr lang="da-DK" dirty="0">
              <a:latin typeface="Arial" panose="020B0604020202020204" pitchFamily="34" charset="0"/>
              <a:ea typeface="Cambria" panose="02040503050406030204" pitchFamily="18" charset="0"/>
              <a:cs typeface="Arial" panose="020B0604020202020204" pitchFamily="34" charset="0"/>
            </a:endParaRPr>
          </a:p>
          <a:p>
            <a:pPr marL="285750" indent="-285750">
              <a:buFont typeface="Arial" panose="020B0604020202020204" pitchFamily="34" charset="0"/>
              <a:buChar char="•"/>
            </a:pPr>
            <a:endParaRPr lang="da-DK" sz="2000" dirty="0" smtClean="0"/>
          </a:p>
          <a:p>
            <a:pPr marL="285750" indent="-285750">
              <a:buFont typeface="Arial" panose="020B0604020202020204" pitchFamily="34" charset="0"/>
              <a:buChar char="•"/>
            </a:pPr>
            <a:endParaRPr lang="da-DK" sz="2000" dirty="0"/>
          </a:p>
        </p:txBody>
      </p:sp>
    </p:spTree>
    <p:extLst>
      <p:ext uri="{BB962C8B-B14F-4D97-AF65-F5344CB8AC3E}">
        <p14:creationId xmlns:p14="http://schemas.microsoft.com/office/powerpoint/2010/main" val="2404554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kstfelt 6">
            <a:extLst>
              <a:ext uri="{FF2B5EF4-FFF2-40B4-BE49-F238E27FC236}">
                <a16:creationId xmlns:a16="http://schemas.microsoft.com/office/drawing/2014/main" id="{649578A6-A688-4213-AAAE-6F9A81A7AC35}"/>
              </a:ext>
            </a:extLst>
          </p:cNvPr>
          <p:cNvSpPr txBox="1"/>
          <p:nvPr/>
        </p:nvSpPr>
        <p:spPr>
          <a:xfrm>
            <a:off x="709064" y="1625764"/>
            <a:ext cx="3776678" cy="677108"/>
          </a:xfrm>
          <a:prstGeom prst="rect">
            <a:avLst/>
          </a:prstGeom>
          <a:noFill/>
        </p:spPr>
        <p:txBody>
          <a:bodyPr wrap="square" rtlCol="0">
            <a:spAutoFit/>
          </a:bodyPr>
          <a:lstStyle/>
          <a:p>
            <a:r>
              <a:rPr lang="da-DK" sz="2400" b="1" dirty="0" smtClean="0">
                <a:latin typeface="Arial" panose="020B0604020202020204" pitchFamily="34" charset="0"/>
                <a:ea typeface="Cambria" panose="02040503050406030204" pitchFamily="18" charset="0"/>
                <a:cs typeface="Arial" panose="020B0604020202020204" pitchFamily="34" charset="0"/>
              </a:rPr>
              <a:t>Holdsponsorat</a:t>
            </a:r>
            <a:r>
              <a:rPr lang="da-DK" sz="2400" b="1">
                <a:latin typeface="Arial" panose="020B0604020202020204" pitchFamily="34" charset="0"/>
                <a:ea typeface="Cambria" panose="02040503050406030204" pitchFamily="18" charset="0"/>
                <a:cs typeface="Arial" panose="020B0604020202020204" pitchFamily="34" charset="0"/>
              </a:rPr>
              <a:t/>
            </a:r>
            <a:br>
              <a:rPr lang="da-DK" sz="2400" b="1">
                <a:latin typeface="Arial" panose="020B0604020202020204" pitchFamily="34" charset="0"/>
                <a:ea typeface="Cambria" panose="02040503050406030204" pitchFamily="18" charset="0"/>
                <a:cs typeface="Arial" panose="020B0604020202020204" pitchFamily="34" charset="0"/>
              </a:rPr>
            </a:br>
            <a:r>
              <a:rPr lang="da-DK" sz="1400" b="1" smtClean="0">
                <a:latin typeface="Arial" panose="020B0604020202020204" pitchFamily="34" charset="0"/>
                <a:ea typeface="Cambria" panose="02040503050406030204" pitchFamily="18" charset="0"/>
                <a:cs typeface="Arial" panose="020B0604020202020204" pitchFamily="34" charset="0"/>
              </a:rPr>
              <a:t>(Gældende for en sæson)</a:t>
            </a:r>
            <a:endParaRPr lang="da-DK" sz="1400" b="1" dirty="0">
              <a:latin typeface="Arial" panose="020B0604020202020204" pitchFamily="34" charset="0"/>
              <a:ea typeface="Cambria" panose="02040503050406030204" pitchFamily="18" charset="0"/>
              <a:cs typeface="Arial" panose="020B0604020202020204" pitchFamily="34" charset="0"/>
            </a:endParaRPr>
          </a:p>
        </p:txBody>
      </p:sp>
      <p:sp>
        <p:nvSpPr>
          <p:cNvPr id="14" name="Tekstfelt 7">
            <a:extLst>
              <a:ext uri="{FF2B5EF4-FFF2-40B4-BE49-F238E27FC236}">
                <a16:creationId xmlns:a16="http://schemas.microsoft.com/office/drawing/2014/main" id="{0948EC01-7FDB-446A-B6F4-8B6924419B02}"/>
              </a:ext>
            </a:extLst>
          </p:cNvPr>
          <p:cNvSpPr txBox="1"/>
          <p:nvPr/>
        </p:nvSpPr>
        <p:spPr>
          <a:xfrm>
            <a:off x="709064" y="2578959"/>
            <a:ext cx="4368033" cy="2585323"/>
          </a:xfrm>
          <a:prstGeom prst="rect">
            <a:avLst/>
          </a:prstGeom>
          <a:noFill/>
        </p:spPr>
        <p:txBody>
          <a:bodyPr wrap="square">
            <a:spAutoFit/>
          </a:bodyPr>
          <a:lstStyle/>
          <a:p>
            <a:pPr algn="l"/>
            <a:r>
              <a:rPr lang="da-DK" dirty="0" smtClean="0">
                <a:latin typeface="Arial" panose="020B0604020202020204" pitchFamily="34" charset="0"/>
                <a:ea typeface="Cambria" panose="02040503050406030204" pitchFamily="18" charset="0"/>
                <a:cs typeface="Arial" panose="020B0604020202020204" pitchFamily="34" charset="0"/>
              </a:rPr>
              <a:t>Klubben har spillere på alle niveauer og i alle aldre. Holdturneringen har en vigtig plads i SSB. Med 6 seniorhold og 24 ungdomshold er der stor fokus på værdierne omkring holdturneringen.</a:t>
            </a:r>
          </a:p>
          <a:p>
            <a:endParaRPr lang="da-DK" dirty="0">
              <a:latin typeface="Arial" panose="020B0604020202020204" pitchFamily="34" charset="0"/>
              <a:ea typeface="Cambria" panose="02040503050406030204" pitchFamily="18" charset="0"/>
              <a:cs typeface="Arial" panose="020B0604020202020204" pitchFamily="34" charset="0"/>
            </a:endParaRPr>
          </a:p>
          <a:p>
            <a:pPr algn="l"/>
            <a:r>
              <a:rPr lang="da-DK" dirty="0" smtClean="0">
                <a:latin typeface="Arial" panose="020B0604020202020204" pitchFamily="34" charset="0"/>
                <a:ea typeface="Cambria" panose="02040503050406030204" pitchFamily="18" charset="0"/>
                <a:cs typeface="Arial" panose="020B0604020202020204" pitchFamily="34" charset="0"/>
              </a:rPr>
              <a:t>Som sponsor kan du blive en del af det fællesskab og det fokus, der ligger på holdturneringen.</a:t>
            </a:r>
            <a:endParaRPr lang="da-DK" dirty="0">
              <a:latin typeface="Arial" panose="020B0604020202020204" pitchFamily="34" charset="0"/>
              <a:ea typeface="Cambria" panose="02040503050406030204" pitchFamily="18" charset="0"/>
              <a:cs typeface="Arial" panose="020B0604020202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1772" y="4188736"/>
            <a:ext cx="1745962" cy="1941222"/>
          </a:xfrm>
          <a:prstGeom prst="rect">
            <a:avLst/>
          </a:prstGeom>
          <a:effectLst>
            <a:outerShdw blurRad="63500" sx="102000" sy="102000" algn="ctr" rotWithShape="0">
              <a:prstClr val="black">
                <a:alpha val="40000"/>
              </a:prstClr>
            </a:outerShdw>
          </a:effectLst>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7261" y="4188736"/>
            <a:ext cx="2267779" cy="1951091"/>
          </a:xfrm>
          <a:prstGeom prst="rect">
            <a:avLst/>
          </a:prstGeom>
          <a:effectLst>
            <a:outerShdw blurRad="63500" sx="102000" sy="102000" algn="ctr" rotWithShape="0">
              <a:prstClr val="black">
                <a:alpha val="40000"/>
              </a:prstClr>
            </a:outerShdw>
          </a:effectLst>
        </p:spPr>
      </p:pic>
      <p:sp>
        <p:nvSpPr>
          <p:cNvPr id="16" name="TextBox 15"/>
          <p:cNvSpPr txBox="1"/>
          <p:nvPr/>
        </p:nvSpPr>
        <p:spPr>
          <a:xfrm>
            <a:off x="10019868" y="3226825"/>
            <a:ext cx="2672216" cy="276999"/>
          </a:xfrm>
          <a:prstGeom prst="rect">
            <a:avLst/>
          </a:prstGeom>
          <a:noFill/>
        </p:spPr>
        <p:txBody>
          <a:bodyPr wrap="square" rtlCol="0">
            <a:spAutoFit/>
          </a:bodyPr>
          <a:lstStyle/>
          <a:p>
            <a:r>
              <a:rPr lang="en-US" sz="1200" dirty="0" err="1" smtClean="0">
                <a:latin typeface="Cambria" panose="02040503050406030204" pitchFamily="18" charset="0"/>
                <a:ea typeface="Cambria" panose="02040503050406030204" pitchFamily="18" charset="0"/>
              </a:rPr>
              <a:t>Pris</a:t>
            </a:r>
            <a:r>
              <a:rPr lang="en-US" sz="1200" dirty="0" smtClean="0">
                <a:latin typeface="Cambria" panose="02040503050406030204" pitchFamily="18" charset="0"/>
                <a:ea typeface="Cambria" panose="02040503050406030204" pitchFamily="18" charset="0"/>
              </a:rPr>
              <a:t> </a:t>
            </a:r>
            <a:r>
              <a:rPr lang="en-US" sz="1200" dirty="0" err="1" smtClean="0">
                <a:latin typeface="Cambria" panose="02040503050406030204" pitchFamily="18" charset="0"/>
                <a:ea typeface="Cambria" panose="02040503050406030204" pitchFamily="18" charset="0"/>
              </a:rPr>
              <a:t>er</a:t>
            </a:r>
            <a:r>
              <a:rPr lang="en-US" sz="1200" dirty="0" smtClean="0">
                <a:latin typeface="Cambria" panose="02040503050406030204" pitchFamily="18" charset="0"/>
                <a:ea typeface="Cambria" panose="02040503050406030204" pitchFamily="18" charset="0"/>
              </a:rPr>
              <a:t> </a:t>
            </a:r>
            <a:r>
              <a:rPr lang="en-US" sz="1200" dirty="0" err="1" smtClean="0">
                <a:latin typeface="Cambria" panose="02040503050406030204" pitchFamily="18" charset="0"/>
                <a:ea typeface="Cambria" panose="02040503050406030204" pitchFamily="18" charset="0"/>
              </a:rPr>
              <a:t>ex.tryk</a:t>
            </a:r>
            <a:r>
              <a:rPr lang="en-US" sz="1200" dirty="0" smtClean="0">
                <a:latin typeface="Cambria" panose="02040503050406030204" pitchFamily="18" charset="0"/>
                <a:ea typeface="Cambria" panose="02040503050406030204" pitchFamily="18" charset="0"/>
              </a:rPr>
              <a:t> á ca. Kr. 1000,00</a:t>
            </a:r>
            <a:endParaRPr lang="en-GB" sz="1200" dirty="0">
              <a:latin typeface="Cambria" panose="02040503050406030204" pitchFamily="18" charset="0"/>
              <a:ea typeface="Cambria" panose="02040503050406030204" pitchFamily="18" charset="0"/>
            </a:endParaRPr>
          </a:p>
        </p:txBody>
      </p:sp>
      <p:graphicFrame>
        <p:nvGraphicFramePr>
          <p:cNvPr id="17" name="Table 16"/>
          <p:cNvGraphicFramePr>
            <a:graphicFrameLocks noGrp="1"/>
          </p:cNvGraphicFramePr>
          <p:nvPr>
            <p:extLst>
              <p:ext uri="{D42A27DB-BD31-4B8C-83A1-F6EECF244321}">
                <p14:modId xmlns:p14="http://schemas.microsoft.com/office/powerpoint/2010/main" val="2668441372"/>
              </p:ext>
            </p:extLst>
          </p:nvPr>
        </p:nvGraphicFramePr>
        <p:xfrm>
          <a:off x="5654159" y="2050769"/>
          <a:ext cx="6449305" cy="1108303"/>
        </p:xfrm>
        <a:graphic>
          <a:graphicData uri="http://schemas.openxmlformats.org/drawingml/2006/table">
            <a:tbl>
              <a:tblPr firstRow="1" bandRow="1">
                <a:tableStyleId>{5C22544A-7EE6-4342-B048-85BDC9FD1C3A}</a:tableStyleId>
              </a:tblPr>
              <a:tblGrid>
                <a:gridCol w="4299561">
                  <a:extLst>
                    <a:ext uri="{9D8B030D-6E8A-4147-A177-3AD203B41FA5}">
                      <a16:colId xmlns:a16="http://schemas.microsoft.com/office/drawing/2014/main" val="4087139750"/>
                    </a:ext>
                  </a:extLst>
                </a:gridCol>
                <a:gridCol w="2149744">
                  <a:extLst>
                    <a:ext uri="{9D8B030D-6E8A-4147-A177-3AD203B41FA5}">
                      <a16:colId xmlns:a16="http://schemas.microsoft.com/office/drawing/2014/main" val="206434346"/>
                    </a:ext>
                  </a:extLst>
                </a:gridCol>
              </a:tblGrid>
              <a:tr h="366631">
                <a:tc>
                  <a:txBody>
                    <a:bodyPr/>
                    <a:lstStyle/>
                    <a:p>
                      <a:r>
                        <a:rPr lang="da-DK" b="0" dirty="0" smtClean="0">
                          <a:solidFill>
                            <a:schemeClr val="tx1"/>
                          </a:solidFill>
                        </a:rPr>
                        <a:t>Trøjesponsor </a:t>
                      </a:r>
                      <a:r>
                        <a:rPr lang="da-DK" b="0" baseline="0" dirty="0" smtClean="0">
                          <a:solidFill>
                            <a:schemeClr val="tx1"/>
                          </a:solidFill>
                        </a:rPr>
                        <a:t>seniorhold</a:t>
                      </a:r>
                      <a:endParaRPr lang="da-DK"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US" b="0" dirty="0" smtClean="0">
                          <a:solidFill>
                            <a:schemeClr val="tx1"/>
                          </a:solidFill>
                        </a:rPr>
                        <a:t>Kr. 10.000,-</a:t>
                      </a:r>
                      <a:endParaRPr lang="en-GB"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155251651"/>
                  </a:ext>
                </a:extLst>
              </a:tr>
              <a:tr h="3708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Trøjesponsor 4+3 hold ungdom</a:t>
                      </a:r>
                      <a:endParaRPr lang="da-DK" sz="1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4F4F"/>
                    </a:solidFill>
                  </a:tcPr>
                </a:tc>
                <a:tc>
                  <a:txBody>
                    <a:bodyPr/>
                    <a:lstStyle/>
                    <a:p>
                      <a:r>
                        <a:rPr lang="en-US" dirty="0" smtClean="0"/>
                        <a:t>Kr. 8.000,-</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4F4F"/>
                    </a:solidFill>
                  </a:tcPr>
                </a:tc>
                <a:extLst>
                  <a:ext uri="{0D108BD9-81ED-4DB2-BD59-A6C34878D82A}">
                    <a16:rowId xmlns:a16="http://schemas.microsoft.com/office/drawing/2014/main" val="2697028071"/>
                  </a:ext>
                </a:extLst>
              </a:tr>
              <a:tr h="3708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Trøjesponsor </a:t>
                      </a:r>
                      <a:r>
                        <a:rPr lang="da-DK" dirty="0" smtClean="0"/>
                        <a:t>2+2 + 4 spillere </a:t>
                      </a:r>
                      <a:r>
                        <a:rPr lang="da-DK" dirty="0" smtClean="0"/>
                        <a:t>hold ungdom</a:t>
                      </a:r>
                      <a:endParaRPr lang="da-DK" sz="1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US" dirty="0" smtClean="0"/>
                        <a:t>Kr. </a:t>
                      </a:r>
                      <a:r>
                        <a:rPr lang="en-US" dirty="0" smtClean="0"/>
                        <a:t>5.000</a:t>
                      </a:r>
                      <a:r>
                        <a:rPr lang="en-US" dirty="0" smtClean="0"/>
                        <a:t>,-</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207941976"/>
                  </a:ext>
                </a:extLst>
              </a:tr>
            </a:tbl>
          </a:graphicData>
        </a:graphic>
      </p:graphicFrame>
    </p:spTree>
    <p:extLst>
      <p:ext uri="{BB962C8B-B14F-4D97-AF65-F5344CB8AC3E}">
        <p14:creationId xmlns:p14="http://schemas.microsoft.com/office/powerpoint/2010/main" val="30861240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kstfelt 6">
            <a:extLst>
              <a:ext uri="{FF2B5EF4-FFF2-40B4-BE49-F238E27FC236}">
                <a16:creationId xmlns:a16="http://schemas.microsoft.com/office/drawing/2014/main" id="{649578A6-A688-4213-AAAE-6F9A81A7AC35}"/>
              </a:ext>
            </a:extLst>
          </p:cNvPr>
          <p:cNvSpPr txBox="1"/>
          <p:nvPr/>
        </p:nvSpPr>
        <p:spPr>
          <a:xfrm>
            <a:off x="709194" y="1679639"/>
            <a:ext cx="4141480" cy="461665"/>
          </a:xfrm>
          <a:prstGeom prst="rect">
            <a:avLst/>
          </a:prstGeom>
          <a:noFill/>
        </p:spPr>
        <p:txBody>
          <a:bodyPr wrap="square" rtlCol="0">
            <a:spAutoFit/>
          </a:bodyPr>
          <a:lstStyle/>
          <a:p>
            <a:r>
              <a:rPr lang="da-DK" sz="2400" b="1" dirty="0" smtClean="0">
                <a:latin typeface="Arial" panose="020B0604020202020204" pitchFamily="34" charset="0"/>
                <a:ea typeface="Cambria" panose="02040503050406030204" pitchFamily="18" charset="0"/>
                <a:cs typeface="Arial" panose="020B0604020202020204" pitchFamily="34" charset="0"/>
              </a:rPr>
              <a:t>Sponsorat - Hjemmekampe</a:t>
            </a:r>
            <a:endParaRPr lang="da-DK" sz="1600" b="1" dirty="0">
              <a:latin typeface="Arial" panose="020B0604020202020204" pitchFamily="34" charset="0"/>
              <a:ea typeface="Cambria" panose="02040503050406030204" pitchFamily="18" charset="0"/>
              <a:cs typeface="Arial" panose="020B0604020202020204" pitchFamily="34" charset="0"/>
            </a:endParaRPr>
          </a:p>
        </p:txBody>
      </p:sp>
      <p:sp>
        <p:nvSpPr>
          <p:cNvPr id="11" name="Tekstfelt 7">
            <a:extLst>
              <a:ext uri="{FF2B5EF4-FFF2-40B4-BE49-F238E27FC236}">
                <a16:creationId xmlns:a16="http://schemas.microsoft.com/office/drawing/2014/main" id="{0948EC01-7FDB-446A-B6F4-8B6924419B02}"/>
              </a:ext>
            </a:extLst>
          </p:cNvPr>
          <p:cNvSpPr txBox="1"/>
          <p:nvPr/>
        </p:nvSpPr>
        <p:spPr>
          <a:xfrm>
            <a:off x="709194" y="2050868"/>
            <a:ext cx="5530496" cy="3139321"/>
          </a:xfrm>
          <a:prstGeom prst="rect">
            <a:avLst/>
          </a:prstGeom>
          <a:noFill/>
        </p:spPr>
        <p:txBody>
          <a:bodyPr wrap="square">
            <a:spAutoFit/>
          </a:bodyPr>
          <a:lstStyle/>
          <a:p>
            <a:pPr algn="l"/>
            <a:endParaRPr lang="da-DK" dirty="0"/>
          </a:p>
          <a:p>
            <a:pPr algn="l"/>
            <a:r>
              <a:rPr lang="da-DK" dirty="0">
                <a:latin typeface="Arial" panose="020B0604020202020204" pitchFamily="34" charset="0"/>
                <a:ea typeface="Cambria" panose="02040503050406030204" pitchFamily="18" charset="0"/>
                <a:cs typeface="Arial" panose="020B0604020202020204" pitchFamily="34" charset="0"/>
              </a:rPr>
              <a:t>Solrød Strand badmintons tilskuertal til Badmintonligakampe er mere end fordoblet over de </a:t>
            </a:r>
            <a:r>
              <a:rPr lang="da-DK" dirty="0" smtClean="0">
                <a:latin typeface="Arial" panose="020B0604020202020204" pitchFamily="34" charset="0"/>
                <a:ea typeface="Cambria" panose="02040503050406030204" pitchFamily="18" charset="0"/>
                <a:cs typeface="Arial" panose="020B0604020202020204" pitchFamily="34" charset="0"/>
              </a:rPr>
              <a:t>de sidste sæsoner. </a:t>
            </a:r>
            <a:r>
              <a:rPr lang="da-DK" dirty="0">
                <a:latin typeface="Arial" panose="020B0604020202020204" pitchFamily="34" charset="0"/>
                <a:ea typeface="Cambria" panose="02040503050406030204" pitchFamily="18" charset="0"/>
                <a:cs typeface="Arial" panose="020B0604020202020204" pitchFamily="34" charset="0"/>
              </a:rPr>
              <a:t>I </a:t>
            </a:r>
            <a:r>
              <a:rPr lang="da-DK" dirty="0" smtClean="0">
                <a:latin typeface="Arial" panose="020B0604020202020204" pitchFamily="34" charset="0"/>
                <a:ea typeface="Cambria" panose="02040503050406030204" pitchFamily="18" charset="0"/>
                <a:cs typeface="Arial" panose="020B0604020202020204" pitchFamily="34" charset="0"/>
              </a:rPr>
              <a:t>gennemsnit finder 300 - 400 tilskuere vej </a:t>
            </a:r>
            <a:r>
              <a:rPr lang="da-DK" dirty="0">
                <a:latin typeface="Arial" panose="020B0604020202020204" pitchFamily="34" charset="0"/>
                <a:ea typeface="Cambria" panose="02040503050406030204" pitchFamily="18" charset="0"/>
                <a:cs typeface="Arial" panose="020B0604020202020204" pitchFamily="34" charset="0"/>
              </a:rPr>
              <a:t>til Solrød Idrætscenter.</a:t>
            </a:r>
          </a:p>
          <a:p>
            <a:pPr algn="l"/>
            <a:r>
              <a:rPr lang="da-DK" dirty="0">
                <a:latin typeface="Arial" panose="020B0604020202020204" pitchFamily="34" charset="0"/>
                <a:ea typeface="Cambria" panose="02040503050406030204" pitchFamily="18" charset="0"/>
                <a:cs typeface="Arial" panose="020B0604020202020204" pitchFamily="34" charset="0"/>
              </a:rPr>
              <a:t> </a:t>
            </a:r>
          </a:p>
          <a:p>
            <a:pPr algn="l"/>
            <a:r>
              <a:rPr lang="da-DK" dirty="0">
                <a:latin typeface="Arial" panose="020B0604020202020204" pitchFamily="34" charset="0"/>
                <a:ea typeface="Cambria" panose="02040503050406030204" pitchFamily="18" charset="0"/>
                <a:cs typeface="Arial" panose="020B0604020202020204" pitchFamily="34" charset="0"/>
              </a:rPr>
              <a:t>Der er naturligvis mulighed for at blive eksponeret i det set-up, bredt anerkendt som ligaens mest gennemførte på kampdage. Sammensæt din eksponering efter eget ønske, både i Solrød Idrætscenter og digitalt. </a:t>
            </a:r>
          </a:p>
        </p:txBody>
      </p:sp>
      <p:graphicFrame>
        <p:nvGraphicFramePr>
          <p:cNvPr id="16" name="Tabel 3">
            <a:extLst>
              <a:ext uri="{FF2B5EF4-FFF2-40B4-BE49-F238E27FC236}">
                <a16:creationId xmlns:a16="http://schemas.microsoft.com/office/drawing/2014/main" id="{437BB78D-0862-4FB2-8579-D89D5FADD39D}"/>
              </a:ext>
            </a:extLst>
          </p:cNvPr>
          <p:cNvGraphicFramePr>
            <a:graphicFrameLocks noGrp="1"/>
          </p:cNvGraphicFramePr>
          <p:nvPr>
            <p:extLst>
              <p:ext uri="{D42A27DB-BD31-4B8C-83A1-F6EECF244321}">
                <p14:modId xmlns:p14="http://schemas.microsoft.com/office/powerpoint/2010/main" val="2327556236"/>
              </p:ext>
            </p:extLst>
          </p:nvPr>
        </p:nvGraphicFramePr>
        <p:xfrm>
          <a:off x="6913503" y="2388649"/>
          <a:ext cx="4816217" cy="2291245"/>
        </p:xfrm>
        <a:graphic>
          <a:graphicData uri="http://schemas.openxmlformats.org/drawingml/2006/table">
            <a:tbl>
              <a:tblPr bandRow="1">
                <a:tableStyleId>{69CF1AB2-1976-4502-BF36-3FF5EA218861}</a:tableStyleId>
              </a:tblPr>
              <a:tblGrid>
                <a:gridCol w="3570514">
                  <a:extLst>
                    <a:ext uri="{9D8B030D-6E8A-4147-A177-3AD203B41FA5}">
                      <a16:colId xmlns:a16="http://schemas.microsoft.com/office/drawing/2014/main" val="3440736159"/>
                    </a:ext>
                  </a:extLst>
                </a:gridCol>
                <a:gridCol w="1245703">
                  <a:extLst>
                    <a:ext uri="{9D8B030D-6E8A-4147-A177-3AD203B41FA5}">
                      <a16:colId xmlns:a16="http://schemas.microsoft.com/office/drawing/2014/main" val="3205370623"/>
                    </a:ext>
                  </a:extLst>
                </a:gridCol>
              </a:tblGrid>
              <a:tr h="395735">
                <a:tc>
                  <a:txBody>
                    <a:bodyPr/>
                    <a:lstStyle/>
                    <a:p>
                      <a:r>
                        <a:rPr lang="da-DK" dirty="0"/>
                        <a:t>Banereklame gulv </a:t>
                      </a:r>
                      <a:endParaRPr lang="da-DK" sz="1400" dirty="0"/>
                    </a:p>
                  </a:txBody>
                  <a:tcPr>
                    <a:solidFill>
                      <a:srgbClr val="FF0000"/>
                    </a:solidFill>
                  </a:tcPr>
                </a:tc>
                <a:tc>
                  <a:txBody>
                    <a:bodyPr/>
                    <a:lstStyle/>
                    <a:p>
                      <a:pPr algn="r"/>
                      <a:r>
                        <a:rPr lang="da-DK" dirty="0"/>
                        <a:t>kr. 5.000,-</a:t>
                      </a:r>
                    </a:p>
                  </a:txBody>
                  <a:tcPr>
                    <a:solidFill>
                      <a:srgbClr val="FF0000"/>
                    </a:solidFill>
                  </a:tcPr>
                </a:tc>
                <a:extLst>
                  <a:ext uri="{0D108BD9-81ED-4DB2-BD59-A6C34878D82A}">
                    <a16:rowId xmlns:a16="http://schemas.microsoft.com/office/drawing/2014/main" val="2575521839"/>
                  </a:ext>
                </a:extLst>
              </a:tr>
              <a:tr h="370968">
                <a:tc>
                  <a:txBody>
                    <a:bodyPr/>
                    <a:lstStyle/>
                    <a:p>
                      <a:r>
                        <a:rPr lang="da-DK" dirty="0" smtClean="0"/>
                        <a:t>Reklamer</a:t>
                      </a:r>
                      <a:r>
                        <a:rPr lang="da-DK" baseline="0" dirty="0" smtClean="0"/>
                        <a:t> på dommerstiger</a:t>
                      </a:r>
                      <a:r>
                        <a:rPr lang="da-DK" dirty="0" smtClean="0"/>
                        <a:t> </a:t>
                      </a:r>
                      <a:endParaRPr lang="da-DK" sz="1400" dirty="0"/>
                    </a:p>
                  </a:txBody>
                  <a:tcPr>
                    <a:solidFill>
                      <a:srgbClr val="FF4F4F"/>
                    </a:solidFill>
                  </a:tcPr>
                </a:tc>
                <a:tc>
                  <a:txBody>
                    <a:bodyPr/>
                    <a:lstStyle/>
                    <a:p>
                      <a:pPr algn="r"/>
                      <a:r>
                        <a:rPr lang="da-DK" dirty="0"/>
                        <a:t>kr. </a:t>
                      </a:r>
                      <a:r>
                        <a:rPr lang="da-DK" dirty="0" smtClean="0"/>
                        <a:t>5.000</a:t>
                      </a:r>
                      <a:r>
                        <a:rPr lang="da-DK" dirty="0"/>
                        <a:t>,-</a:t>
                      </a:r>
                    </a:p>
                  </a:txBody>
                  <a:tcPr>
                    <a:solidFill>
                      <a:srgbClr val="FF4F4F"/>
                    </a:solidFill>
                  </a:tcPr>
                </a:tc>
                <a:extLst>
                  <a:ext uri="{0D108BD9-81ED-4DB2-BD59-A6C34878D82A}">
                    <a16:rowId xmlns:a16="http://schemas.microsoft.com/office/drawing/2014/main" val="2420114978"/>
                  </a:ext>
                </a:extLst>
              </a:tr>
              <a:tr h="375011">
                <a:tc>
                  <a:txBody>
                    <a:bodyPr/>
                    <a:lstStyle/>
                    <a:p>
                      <a:r>
                        <a:rPr lang="da-DK" sz="1800" dirty="0" smtClean="0"/>
                        <a:t>Ambassadørbanner</a:t>
                      </a:r>
                      <a:endParaRPr lang="da-DK" sz="1800" dirty="0"/>
                    </a:p>
                  </a:txBody>
                  <a:tcPr>
                    <a:solidFill>
                      <a:srgbClr val="FF0000"/>
                    </a:solidFill>
                  </a:tcPr>
                </a:tc>
                <a:tc>
                  <a:txBody>
                    <a:bodyPr/>
                    <a:lstStyle/>
                    <a:p>
                      <a:pPr algn="r"/>
                      <a:r>
                        <a:rPr lang="da-DK" dirty="0"/>
                        <a:t>kr. </a:t>
                      </a:r>
                      <a:r>
                        <a:rPr lang="da-DK" dirty="0" smtClean="0"/>
                        <a:t>5.000</a:t>
                      </a:r>
                      <a:r>
                        <a:rPr lang="da-DK" dirty="0"/>
                        <a:t>,-</a:t>
                      </a:r>
                    </a:p>
                  </a:txBody>
                  <a:tcPr>
                    <a:solidFill>
                      <a:srgbClr val="FF0000"/>
                    </a:solidFill>
                  </a:tcPr>
                </a:tc>
                <a:extLst>
                  <a:ext uri="{0D108BD9-81ED-4DB2-BD59-A6C34878D82A}">
                    <a16:rowId xmlns:a16="http://schemas.microsoft.com/office/drawing/2014/main" val="3601253638"/>
                  </a:ext>
                </a:extLst>
              </a:tr>
              <a:tr h="3831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smtClean="0"/>
                        <a:t>Logo på 10 linjedommere (frivillige)</a:t>
                      </a:r>
                    </a:p>
                  </a:txBody>
                  <a:tcPr>
                    <a:solidFill>
                      <a:srgbClr val="FF4F4F"/>
                    </a:solidFill>
                  </a:tcPr>
                </a:tc>
                <a:tc>
                  <a:txBody>
                    <a:bodyPr/>
                    <a:lstStyle/>
                    <a:p>
                      <a:pPr algn="r"/>
                      <a:r>
                        <a:rPr lang="da-DK" dirty="0"/>
                        <a:t>kr. </a:t>
                      </a:r>
                      <a:r>
                        <a:rPr lang="da-DK" dirty="0" smtClean="0"/>
                        <a:t>6.000</a:t>
                      </a:r>
                      <a:r>
                        <a:rPr lang="da-DK" dirty="0"/>
                        <a:t>,-</a:t>
                      </a:r>
                    </a:p>
                  </a:txBody>
                  <a:tcPr>
                    <a:solidFill>
                      <a:srgbClr val="FF4F4F"/>
                    </a:solidFill>
                  </a:tcPr>
                </a:tc>
                <a:extLst>
                  <a:ext uri="{0D108BD9-81ED-4DB2-BD59-A6C34878D82A}">
                    <a16:rowId xmlns:a16="http://schemas.microsoft.com/office/drawing/2014/main" val="4020972866"/>
                  </a:ext>
                </a:extLst>
              </a:tr>
              <a:tr h="3831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smtClean="0"/>
                        <a:t>Kæmpe</a:t>
                      </a:r>
                      <a:r>
                        <a:rPr lang="da-DK" sz="1800" baseline="0" dirty="0" smtClean="0"/>
                        <a:t> logo på hallens storskærm</a:t>
                      </a:r>
                      <a:endParaRPr lang="da-DK" sz="1800" dirty="0" smtClean="0"/>
                    </a:p>
                  </a:txBody>
                  <a:tcPr>
                    <a:solidFill>
                      <a:srgbClr val="FF0000"/>
                    </a:solidFill>
                  </a:tcPr>
                </a:tc>
                <a:tc>
                  <a:txBody>
                    <a:bodyPr/>
                    <a:lstStyle/>
                    <a:p>
                      <a:pPr algn="r"/>
                      <a:r>
                        <a:rPr lang="da-DK" dirty="0" smtClean="0"/>
                        <a:t>Kr. 1.000,-</a:t>
                      </a:r>
                      <a:endParaRPr lang="da-DK" dirty="0"/>
                    </a:p>
                  </a:txBody>
                  <a:tcPr>
                    <a:solidFill>
                      <a:srgbClr val="FF0000"/>
                    </a:solidFill>
                  </a:tcPr>
                </a:tc>
                <a:extLst>
                  <a:ext uri="{0D108BD9-81ED-4DB2-BD59-A6C34878D82A}">
                    <a16:rowId xmlns:a16="http://schemas.microsoft.com/office/drawing/2014/main" val="2465375462"/>
                  </a:ext>
                </a:extLst>
              </a:tr>
              <a:tr h="383177">
                <a:tc>
                  <a:txBody>
                    <a:bodyPr/>
                    <a:lstStyle/>
                    <a:p>
                      <a:r>
                        <a:rPr lang="da-DK" sz="1800" dirty="0" smtClean="0"/>
                        <a:t>Individuelle</a:t>
                      </a:r>
                      <a:r>
                        <a:rPr lang="da-DK" sz="1800" baseline="0" dirty="0" smtClean="0"/>
                        <a:t> reklameønsker</a:t>
                      </a:r>
                      <a:endParaRPr lang="da-DK" sz="1800" dirty="0"/>
                    </a:p>
                  </a:txBody>
                  <a:tcPr>
                    <a:solidFill>
                      <a:srgbClr val="FF4F4F"/>
                    </a:solidFill>
                  </a:tcPr>
                </a:tc>
                <a:tc>
                  <a:txBody>
                    <a:bodyPr/>
                    <a:lstStyle/>
                    <a:p>
                      <a:pPr algn="ctr"/>
                      <a:r>
                        <a:rPr lang="da-DK" dirty="0" smtClean="0"/>
                        <a:t>Pris</a:t>
                      </a:r>
                      <a:r>
                        <a:rPr lang="da-DK" baseline="0" dirty="0" smtClean="0"/>
                        <a:t> aftales</a:t>
                      </a:r>
                      <a:endParaRPr lang="da-DK" dirty="0"/>
                    </a:p>
                  </a:txBody>
                  <a:tcPr>
                    <a:solidFill>
                      <a:srgbClr val="FF4F4F"/>
                    </a:solidFill>
                  </a:tcPr>
                </a:tc>
                <a:extLst>
                  <a:ext uri="{0D108BD9-81ED-4DB2-BD59-A6C34878D82A}">
                    <a16:rowId xmlns:a16="http://schemas.microsoft.com/office/drawing/2014/main" val="4082100507"/>
                  </a:ext>
                </a:extLst>
              </a:tr>
            </a:tbl>
          </a:graphicData>
        </a:graphic>
      </p:graphicFrame>
      <p:sp>
        <p:nvSpPr>
          <p:cNvPr id="3" name="TextBox 2"/>
          <p:cNvSpPr txBox="1"/>
          <p:nvPr/>
        </p:nvSpPr>
        <p:spPr>
          <a:xfrm>
            <a:off x="8796250" y="4679894"/>
            <a:ext cx="3051926" cy="553998"/>
          </a:xfrm>
          <a:prstGeom prst="rect">
            <a:avLst/>
          </a:prstGeom>
          <a:noFill/>
        </p:spPr>
        <p:txBody>
          <a:bodyPr wrap="none" rtlCol="0">
            <a:spAutoFit/>
          </a:bodyPr>
          <a:lstStyle/>
          <a:p>
            <a:r>
              <a:rPr lang="en-US" sz="1200" dirty="0" err="1">
                <a:latin typeface="Cambria" panose="02040503050406030204" pitchFamily="18" charset="0"/>
                <a:ea typeface="Cambria" panose="02040503050406030204" pitchFamily="18" charset="0"/>
              </a:rPr>
              <a:t>Pris</a:t>
            </a:r>
            <a:r>
              <a:rPr lang="en-US" sz="1200" dirty="0">
                <a:latin typeface="Cambria" panose="02040503050406030204" pitchFamily="18" charset="0"/>
                <a:ea typeface="Cambria" panose="02040503050406030204" pitchFamily="18" charset="0"/>
              </a:rPr>
              <a:t> </a:t>
            </a:r>
            <a:r>
              <a:rPr lang="en-US" sz="1200" dirty="0" err="1">
                <a:latin typeface="Cambria" panose="02040503050406030204" pitchFamily="18" charset="0"/>
                <a:ea typeface="Cambria" panose="02040503050406030204" pitchFamily="18" charset="0"/>
              </a:rPr>
              <a:t>er</a:t>
            </a:r>
            <a:r>
              <a:rPr lang="en-US" sz="1200" dirty="0">
                <a:latin typeface="Cambria" panose="02040503050406030204" pitchFamily="18" charset="0"/>
                <a:ea typeface="Cambria" panose="02040503050406030204" pitchFamily="18" charset="0"/>
              </a:rPr>
              <a:t> </a:t>
            </a:r>
            <a:r>
              <a:rPr lang="en-US" sz="1200" dirty="0" err="1">
                <a:latin typeface="Cambria" panose="02040503050406030204" pitchFamily="18" charset="0"/>
                <a:ea typeface="Cambria" panose="02040503050406030204" pitchFamily="18" charset="0"/>
              </a:rPr>
              <a:t>ex.tryk</a:t>
            </a:r>
            <a:r>
              <a:rPr lang="en-US" sz="1200" dirty="0">
                <a:latin typeface="Cambria" panose="02040503050406030204" pitchFamily="18" charset="0"/>
                <a:ea typeface="Cambria" panose="02040503050406030204" pitchFamily="18" charset="0"/>
              </a:rPr>
              <a:t> </a:t>
            </a:r>
            <a:r>
              <a:rPr lang="en-US" sz="1200" dirty="0" err="1" smtClean="0">
                <a:latin typeface="Cambria" panose="02040503050406030204" pitchFamily="18" charset="0"/>
                <a:ea typeface="Cambria" panose="02040503050406030204" pitchFamily="18" charset="0"/>
              </a:rPr>
              <a:t>som</a:t>
            </a:r>
            <a:r>
              <a:rPr lang="en-US" sz="1200" dirty="0" smtClean="0">
                <a:latin typeface="Cambria" panose="02040503050406030204" pitchFamily="18" charset="0"/>
                <a:ea typeface="Cambria" panose="02040503050406030204" pitchFamily="18" charset="0"/>
              </a:rPr>
              <a:t> </a:t>
            </a:r>
            <a:r>
              <a:rPr lang="en-US" sz="1200" dirty="0" err="1" smtClean="0">
                <a:latin typeface="Cambria" panose="02040503050406030204" pitchFamily="18" charset="0"/>
                <a:ea typeface="Cambria" panose="02040503050406030204" pitchFamily="18" charset="0"/>
              </a:rPr>
              <a:t>oplyses</a:t>
            </a:r>
            <a:r>
              <a:rPr lang="en-US" sz="1200" dirty="0" smtClean="0">
                <a:latin typeface="Cambria" panose="02040503050406030204" pitchFamily="18" charset="0"/>
                <a:ea typeface="Cambria" panose="02040503050406030204" pitchFamily="18" charset="0"/>
              </a:rPr>
              <a:t> </a:t>
            </a:r>
            <a:r>
              <a:rPr lang="en-US" sz="1200" dirty="0" err="1" smtClean="0">
                <a:latin typeface="Cambria" panose="02040503050406030204" pitchFamily="18" charset="0"/>
                <a:ea typeface="Cambria" panose="02040503050406030204" pitchFamily="18" charset="0"/>
              </a:rPr>
              <a:t>ved</a:t>
            </a:r>
            <a:r>
              <a:rPr lang="en-US" sz="1200" dirty="0" smtClean="0">
                <a:latin typeface="Cambria" panose="02040503050406030204" pitchFamily="18" charset="0"/>
                <a:ea typeface="Cambria" panose="02040503050406030204" pitchFamily="18" charset="0"/>
              </a:rPr>
              <a:t> </a:t>
            </a:r>
            <a:r>
              <a:rPr lang="en-US" sz="1200" dirty="0" err="1" smtClean="0">
                <a:latin typeface="Cambria" panose="02040503050406030204" pitchFamily="18" charset="0"/>
                <a:ea typeface="Cambria" panose="02040503050406030204" pitchFamily="18" charset="0"/>
              </a:rPr>
              <a:t>forespørgsel</a:t>
            </a:r>
            <a:endParaRPr lang="en-GB" sz="1200" dirty="0">
              <a:latin typeface="Cambria" panose="02040503050406030204" pitchFamily="18" charset="0"/>
              <a:ea typeface="Cambria" panose="02040503050406030204" pitchFamily="18" charset="0"/>
            </a:endParaRPr>
          </a:p>
          <a:p>
            <a:endParaRPr lang="en-GB" dirty="0"/>
          </a:p>
        </p:txBody>
      </p:sp>
    </p:spTree>
    <p:extLst>
      <p:ext uri="{BB962C8B-B14F-4D97-AF65-F5344CB8AC3E}">
        <p14:creationId xmlns:p14="http://schemas.microsoft.com/office/powerpoint/2010/main" val="23091530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kstfelt 6">
            <a:extLst>
              <a:ext uri="{FF2B5EF4-FFF2-40B4-BE49-F238E27FC236}">
                <a16:creationId xmlns:a16="http://schemas.microsoft.com/office/drawing/2014/main" id="{649578A6-A688-4213-AAAE-6F9A81A7AC35}"/>
              </a:ext>
            </a:extLst>
          </p:cNvPr>
          <p:cNvSpPr txBox="1"/>
          <p:nvPr/>
        </p:nvSpPr>
        <p:spPr>
          <a:xfrm>
            <a:off x="709194" y="1679639"/>
            <a:ext cx="4141480" cy="677108"/>
          </a:xfrm>
          <a:prstGeom prst="rect">
            <a:avLst/>
          </a:prstGeom>
          <a:noFill/>
        </p:spPr>
        <p:txBody>
          <a:bodyPr wrap="square" rtlCol="0">
            <a:spAutoFit/>
          </a:bodyPr>
          <a:lstStyle/>
          <a:p>
            <a:r>
              <a:rPr lang="da-DK" sz="2400" b="1" dirty="0">
                <a:latin typeface="Arial" panose="020B0604020202020204" pitchFamily="34" charset="0"/>
                <a:ea typeface="Cambria" panose="02040503050406030204" pitchFamily="18" charset="0"/>
                <a:cs typeface="Arial" panose="020B0604020202020204" pitchFamily="34" charset="0"/>
              </a:rPr>
              <a:t>Erhvervsnetværk</a:t>
            </a:r>
            <a:br>
              <a:rPr lang="da-DK" sz="2400" b="1" dirty="0">
                <a:latin typeface="Arial" panose="020B0604020202020204" pitchFamily="34" charset="0"/>
                <a:ea typeface="Cambria" panose="02040503050406030204" pitchFamily="18" charset="0"/>
                <a:cs typeface="Arial" panose="020B0604020202020204" pitchFamily="34" charset="0"/>
              </a:rPr>
            </a:br>
            <a:r>
              <a:rPr lang="da-DK" sz="1400" b="1" dirty="0">
                <a:latin typeface="Arial" panose="020B0604020202020204" pitchFamily="34" charset="0"/>
                <a:ea typeface="Cambria" panose="02040503050406030204" pitchFamily="18" charset="0"/>
                <a:cs typeface="Arial" panose="020B0604020202020204" pitchFamily="34" charset="0"/>
              </a:rPr>
              <a:t>(6 gange årlig)</a:t>
            </a:r>
          </a:p>
        </p:txBody>
      </p:sp>
      <p:sp>
        <p:nvSpPr>
          <p:cNvPr id="11" name="Tekstfelt 7">
            <a:extLst>
              <a:ext uri="{FF2B5EF4-FFF2-40B4-BE49-F238E27FC236}">
                <a16:creationId xmlns:a16="http://schemas.microsoft.com/office/drawing/2014/main" id="{0948EC01-7FDB-446A-B6F4-8B6924419B02}"/>
              </a:ext>
            </a:extLst>
          </p:cNvPr>
          <p:cNvSpPr txBox="1"/>
          <p:nvPr/>
        </p:nvSpPr>
        <p:spPr>
          <a:xfrm>
            <a:off x="709194" y="2425337"/>
            <a:ext cx="5530496" cy="3139321"/>
          </a:xfrm>
          <a:prstGeom prst="rect">
            <a:avLst/>
          </a:prstGeom>
          <a:noFill/>
        </p:spPr>
        <p:txBody>
          <a:bodyPr wrap="square">
            <a:spAutoFit/>
          </a:bodyPr>
          <a:lstStyle/>
          <a:p>
            <a:pPr algn="l"/>
            <a:endParaRPr lang="da-DK" dirty="0"/>
          </a:p>
          <a:p>
            <a:r>
              <a:rPr lang="da-DK" dirty="0">
                <a:latin typeface="Arial" panose="020B0604020202020204" pitchFamily="34" charset="0"/>
                <a:ea typeface="Cambria" panose="02040503050406030204" pitchFamily="18" charset="0"/>
                <a:cs typeface="Arial" panose="020B0604020202020204" pitchFamily="34" charset="0"/>
              </a:rPr>
              <a:t>I SSB´s erhvervsnetværk er der rig mulighed for at pleje eksisterende samt skabe nye og spændende forretningsrelationer. </a:t>
            </a:r>
            <a:endParaRPr lang="da-DK" dirty="0" smtClean="0">
              <a:latin typeface="Arial" panose="020B0604020202020204" pitchFamily="34" charset="0"/>
              <a:ea typeface="Cambria" panose="02040503050406030204" pitchFamily="18" charset="0"/>
              <a:cs typeface="Arial" panose="020B0604020202020204" pitchFamily="34" charset="0"/>
            </a:endParaRPr>
          </a:p>
          <a:p>
            <a:r>
              <a:rPr lang="da-DK" dirty="0" smtClean="0">
                <a:latin typeface="Arial" panose="020B0604020202020204" pitchFamily="34" charset="0"/>
                <a:ea typeface="Cambria" panose="02040503050406030204" pitchFamily="18" charset="0"/>
                <a:cs typeface="Arial" panose="020B0604020202020204" pitchFamily="34" charset="0"/>
              </a:rPr>
              <a:t>Medlemmer </a:t>
            </a:r>
            <a:r>
              <a:rPr lang="da-DK" dirty="0">
                <a:latin typeface="Arial" panose="020B0604020202020204" pitchFamily="34" charset="0"/>
                <a:ea typeface="Cambria" panose="02040503050406030204" pitchFamily="18" charset="0"/>
                <a:cs typeface="Arial" panose="020B0604020202020204" pitchFamily="34" charset="0"/>
              </a:rPr>
              <a:t>af erhvervsnetværket mødes til 6 årlige  arrangementer på varierende lokationer, har et erhvervsmæssigt indhold og er forbeholdt virksomhedens indehaver eller repræsentant. Møderne forekommer både morgen og aften, men altid inkl. forplejning og med fuld fokus på sparring og forretning. </a:t>
            </a:r>
          </a:p>
        </p:txBody>
      </p:sp>
      <p:graphicFrame>
        <p:nvGraphicFramePr>
          <p:cNvPr id="10" name="Tabel 3">
            <a:extLst>
              <a:ext uri="{FF2B5EF4-FFF2-40B4-BE49-F238E27FC236}">
                <a16:creationId xmlns:a16="http://schemas.microsoft.com/office/drawing/2014/main" id="{437BB78D-0862-4FB2-8579-D89D5FADD39D}"/>
              </a:ext>
            </a:extLst>
          </p:cNvPr>
          <p:cNvGraphicFramePr>
            <a:graphicFrameLocks noGrp="1"/>
          </p:cNvGraphicFramePr>
          <p:nvPr>
            <p:extLst>
              <p:ext uri="{D42A27DB-BD31-4B8C-83A1-F6EECF244321}">
                <p14:modId xmlns:p14="http://schemas.microsoft.com/office/powerpoint/2010/main" val="2249813366"/>
              </p:ext>
            </p:extLst>
          </p:nvPr>
        </p:nvGraphicFramePr>
        <p:xfrm>
          <a:off x="6884987" y="2804386"/>
          <a:ext cx="4844733" cy="803141"/>
        </p:xfrm>
        <a:graphic>
          <a:graphicData uri="http://schemas.openxmlformats.org/drawingml/2006/table">
            <a:tbl>
              <a:tblPr bandRow="1">
                <a:tableStyleId>{69CF1AB2-1976-4502-BF36-3FF5EA218861}</a:tableStyleId>
              </a:tblPr>
              <a:tblGrid>
                <a:gridCol w="2715494">
                  <a:extLst>
                    <a:ext uri="{9D8B030D-6E8A-4147-A177-3AD203B41FA5}">
                      <a16:colId xmlns:a16="http://schemas.microsoft.com/office/drawing/2014/main" val="3440736159"/>
                    </a:ext>
                  </a:extLst>
                </a:gridCol>
                <a:gridCol w="2129239">
                  <a:extLst>
                    <a:ext uri="{9D8B030D-6E8A-4147-A177-3AD203B41FA5}">
                      <a16:colId xmlns:a16="http://schemas.microsoft.com/office/drawing/2014/main" val="3205370623"/>
                    </a:ext>
                  </a:extLst>
                </a:gridCol>
              </a:tblGrid>
              <a:tr h="402320">
                <a:tc>
                  <a:txBody>
                    <a:bodyPr/>
                    <a:lstStyle/>
                    <a:p>
                      <a:r>
                        <a:rPr lang="da-DK" dirty="0">
                          <a:latin typeface="Arial" panose="020B0604020202020204" pitchFamily="34" charset="0"/>
                          <a:ea typeface="Cambria" panose="02040503050406030204" pitchFamily="18" charset="0"/>
                          <a:cs typeface="Arial" panose="020B0604020202020204" pitchFamily="34" charset="0"/>
                        </a:rPr>
                        <a:t>Adgang for 1 person</a:t>
                      </a:r>
                      <a:endParaRPr lang="da-DK" sz="1400" dirty="0">
                        <a:latin typeface="Arial" panose="020B0604020202020204" pitchFamily="34" charset="0"/>
                        <a:ea typeface="Cambria" panose="02040503050406030204" pitchFamily="18" charset="0"/>
                        <a:cs typeface="Arial" panose="020B0604020202020204" pitchFamily="34" charset="0"/>
                      </a:endParaRPr>
                    </a:p>
                  </a:txBody>
                  <a:tcPr>
                    <a:solidFill>
                      <a:srgbClr val="FF0000"/>
                    </a:solidFill>
                  </a:tcPr>
                </a:tc>
                <a:tc>
                  <a:txBody>
                    <a:bodyPr/>
                    <a:lstStyle/>
                    <a:p>
                      <a:pPr algn="r"/>
                      <a:r>
                        <a:rPr lang="da-DK" dirty="0">
                          <a:latin typeface="Arial" panose="020B0604020202020204" pitchFamily="34" charset="0"/>
                          <a:ea typeface="Cambria" panose="02040503050406030204" pitchFamily="18" charset="0"/>
                          <a:cs typeface="Arial" panose="020B0604020202020204" pitchFamily="34" charset="0"/>
                        </a:rPr>
                        <a:t>kr. 6.000,-</a:t>
                      </a:r>
                    </a:p>
                  </a:txBody>
                  <a:tcPr>
                    <a:solidFill>
                      <a:srgbClr val="FF0000"/>
                    </a:solidFill>
                  </a:tcPr>
                </a:tc>
                <a:extLst>
                  <a:ext uri="{0D108BD9-81ED-4DB2-BD59-A6C34878D82A}">
                    <a16:rowId xmlns:a16="http://schemas.microsoft.com/office/drawing/2014/main" val="2575521839"/>
                  </a:ext>
                </a:extLst>
              </a:tr>
              <a:tr h="400821">
                <a:tc>
                  <a:txBody>
                    <a:bodyPr/>
                    <a:lstStyle/>
                    <a:p>
                      <a:r>
                        <a:rPr lang="da-DK" dirty="0">
                          <a:latin typeface="Arial" panose="020B0604020202020204" pitchFamily="34" charset="0"/>
                          <a:ea typeface="Cambria" panose="02040503050406030204" pitchFamily="18" charset="0"/>
                          <a:cs typeface="Arial" panose="020B0604020202020204" pitchFamily="34" charset="0"/>
                        </a:rPr>
                        <a:t>Adgang for 2 personer</a:t>
                      </a:r>
                      <a:endParaRPr lang="da-DK" sz="1400" dirty="0">
                        <a:latin typeface="Arial" panose="020B0604020202020204" pitchFamily="34" charset="0"/>
                        <a:ea typeface="Cambria" panose="02040503050406030204" pitchFamily="18" charset="0"/>
                        <a:cs typeface="Arial" panose="020B0604020202020204" pitchFamily="34" charset="0"/>
                      </a:endParaRPr>
                    </a:p>
                  </a:txBody>
                  <a:tcPr>
                    <a:solidFill>
                      <a:srgbClr val="FF4F4F"/>
                    </a:solidFill>
                  </a:tcPr>
                </a:tc>
                <a:tc>
                  <a:txBody>
                    <a:bodyPr/>
                    <a:lstStyle/>
                    <a:p>
                      <a:pPr algn="r"/>
                      <a:r>
                        <a:rPr lang="da-DK" dirty="0">
                          <a:latin typeface="Arial" panose="020B0604020202020204" pitchFamily="34" charset="0"/>
                          <a:ea typeface="Cambria" panose="02040503050406030204" pitchFamily="18" charset="0"/>
                          <a:cs typeface="Arial" panose="020B0604020202020204" pitchFamily="34" charset="0"/>
                        </a:rPr>
                        <a:t>kr. 8.000,-</a:t>
                      </a:r>
                    </a:p>
                  </a:txBody>
                  <a:tcPr>
                    <a:solidFill>
                      <a:srgbClr val="FF4F4F"/>
                    </a:solidFill>
                  </a:tcPr>
                </a:tc>
                <a:extLst>
                  <a:ext uri="{0D108BD9-81ED-4DB2-BD59-A6C34878D82A}">
                    <a16:rowId xmlns:a16="http://schemas.microsoft.com/office/drawing/2014/main" val="2420114978"/>
                  </a:ext>
                </a:extLst>
              </a:tr>
            </a:tbl>
          </a:graphicData>
        </a:graphic>
      </p:graphicFrame>
    </p:spTree>
    <p:extLst>
      <p:ext uri="{BB962C8B-B14F-4D97-AF65-F5344CB8AC3E}">
        <p14:creationId xmlns:p14="http://schemas.microsoft.com/office/powerpoint/2010/main" val="41007587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kstfelt 6">
            <a:extLst>
              <a:ext uri="{FF2B5EF4-FFF2-40B4-BE49-F238E27FC236}">
                <a16:creationId xmlns:a16="http://schemas.microsoft.com/office/drawing/2014/main" id="{649578A6-A688-4213-AAAE-6F9A81A7AC35}"/>
              </a:ext>
            </a:extLst>
          </p:cNvPr>
          <p:cNvSpPr txBox="1"/>
          <p:nvPr/>
        </p:nvSpPr>
        <p:spPr>
          <a:xfrm>
            <a:off x="709194" y="1679639"/>
            <a:ext cx="4141480" cy="677108"/>
          </a:xfrm>
          <a:prstGeom prst="rect">
            <a:avLst/>
          </a:prstGeom>
          <a:noFill/>
        </p:spPr>
        <p:txBody>
          <a:bodyPr wrap="square" rtlCol="0">
            <a:spAutoFit/>
          </a:bodyPr>
          <a:lstStyle/>
          <a:p>
            <a:r>
              <a:rPr lang="da-DK" sz="2400" b="1" dirty="0">
                <a:latin typeface="Arial" panose="020B0604020202020204" pitchFamily="34" charset="0"/>
                <a:ea typeface="Cambria" panose="02040503050406030204" pitchFamily="18" charset="0"/>
                <a:cs typeface="Arial" panose="020B0604020202020204" pitchFamily="34" charset="0"/>
              </a:rPr>
              <a:t>Ligakamp - hospitality</a:t>
            </a:r>
            <a:r>
              <a:rPr lang="da-DK" sz="2400" b="1" dirty="0"/>
              <a:t/>
            </a:r>
            <a:br>
              <a:rPr lang="da-DK" sz="2400" b="1" dirty="0"/>
            </a:br>
            <a:r>
              <a:rPr lang="da-DK" sz="1400" b="1" dirty="0"/>
              <a:t>(ca. 5-6 gange årlig)</a:t>
            </a:r>
          </a:p>
        </p:txBody>
      </p:sp>
      <p:sp>
        <p:nvSpPr>
          <p:cNvPr id="11" name="Tekstfelt 7">
            <a:extLst>
              <a:ext uri="{FF2B5EF4-FFF2-40B4-BE49-F238E27FC236}">
                <a16:creationId xmlns:a16="http://schemas.microsoft.com/office/drawing/2014/main" id="{0948EC01-7FDB-446A-B6F4-8B6924419B02}"/>
              </a:ext>
            </a:extLst>
          </p:cNvPr>
          <p:cNvSpPr txBox="1"/>
          <p:nvPr/>
        </p:nvSpPr>
        <p:spPr>
          <a:xfrm>
            <a:off x="709194" y="2425337"/>
            <a:ext cx="5530496" cy="3693319"/>
          </a:xfrm>
          <a:prstGeom prst="rect">
            <a:avLst/>
          </a:prstGeom>
          <a:noFill/>
        </p:spPr>
        <p:txBody>
          <a:bodyPr wrap="square">
            <a:spAutoFit/>
          </a:bodyPr>
          <a:lstStyle/>
          <a:p>
            <a:pPr algn="l"/>
            <a:endParaRPr lang="da-DK" dirty="0"/>
          </a:p>
          <a:p>
            <a:r>
              <a:rPr lang="da-DK" dirty="0">
                <a:latin typeface="Cambria" panose="02040503050406030204" pitchFamily="18" charset="0"/>
                <a:ea typeface="Cambria" panose="02040503050406030204" pitchFamily="18" charset="0"/>
              </a:rPr>
              <a:t>Alle erhvervsnetværksmedlemmer har også mulighed for at købe en samlet pakke hvor man både har adgang til erhvervsnetværksmøder, samt til ligakamps arrangementer hvor der inden kampstart serveres lækkert mad og drikke.</a:t>
            </a:r>
          </a:p>
          <a:p>
            <a:r>
              <a:rPr lang="da-DK" dirty="0">
                <a:latin typeface="Cambria" panose="02040503050406030204" pitchFamily="18" charset="0"/>
                <a:ea typeface="Cambria" panose="02040503050406030204" pitchFamily="18" charset="0"/>
              </a:rPr>
              <a:t>Der bydes ind med besøg fra relevante personer fra klubben og oplæg fra Liga træneren om kampen og trupperne. </a:t>
            </a:r>
          </a:p>
          <a:p>
            <a:r>
              <a:rPr lang="da-DK" dirty="0">
                <a:latin typeface="Cambria" panose="02040503050406030204" pitchFamily="18" charset="0"/>
                <a:ea typeface="Cambria" panose="02040503050406030204" pitchFamily="18" charset="0"/>
              </a:rPr>
              <a:t>Under kampen serveres der drikkevare som kan indtages på det udvalgte område dedikeret til erhvervsnetværket.</a:t>
            </a:r>
          </a:p>
          <a:p>
            <a:r>
              <a:rPr lang="da-DK" dirty="0">
                <a:latin typeface="Cambria" panose="02040503050406030204" pitchFamily="18" charset="0"/>
                <a:ea typeface="Cambria" panose="02040503050406030204" pitchFamily="18" charset="0"/>
              </a:rPr>
              <a:t>Prisen for denne samlede </a:t>
            </a:r>
            <a:r>
              <a:rPr lang="da-DK">
                <a:latin typeface="Cambria" panose="02040503050406030204" pitchFamily="18" charset="0"/>
                <a:ea typeface="Cambria" panose="02040503050406030204" pitchFamily="18" charset="0"/>
              </a:rPr>
              <a:t>pakke </a:t>
            </a:r>
            <a:r>
              <a:rPr lang="da-DK" smtClean="0">
                <a:latin typeface="Cambria" panose="02040503050406030204" pitchFamily="18" charset="0"/>
                <a:ea typeface="Cambria" panose="02040503050406030204" pitchFamily="18" charset="0"/>
              </a:rPr>
              <a:t>er som følgende.</a:t>
            </a:r>
            <a:endParaRPr lang="da-DK" dirty="0">
              <a:latin typeface="Cambria" panose="02040503050406030204" pitchFamily="18" charset="0"/>
              <a:ea typeface="Cambria" panose="02040503050406030204" pitchFamily="18" charset="0"/>
            </a:endParaRPr>
          </a:p>
        </p:txBody>
      </p:sp>
      <p:graphicFrame>
        <p:nvGraphicFramePr>
          <p:cNvPr id="10" name="Tabel 3">
            <a:extLst>
              <a:ext uri="{FF2B5EF4-FFF2-40B4-BE49-F238E27FC236}">
                <a16:creationId xmlns:a16="http://schemas.microsoft.com/office/drawing/2014/main" id="{437BB78D-0862-4FB2-8579-D89D5FADD39D}"/>
              </a:ext>
            </a:extLst>
          </p:cNvPr>
          <p:cNvGraphicFramePr>
            <a:graphicFrameLocks noGrp="1"/>
          </p:cNvGraphicFramePr>
          <p:nvPr>
            <p:extLst>
              <p:ext uri="{D42A27DB-BD31-4B8C-83A1-F6EECF244321}">
                <p14:modId xmlns:p14="http://schemas.microsoft.com/office/powerpoint/2010/main" val="420044264"/>
              </p:ext>
            </p:extLst>
          </p:nvPr>
        </p:nvGraphicFramePr>
        <p:xfrm>
          <a:off x="6884987" y="2804386"/>
          <a:ext cx="4844733" cy="803141"/>
        </p:xfrm>
        <a:graphic>
          <a:graphicData uri="http://schemas.openxmlformats.org/drawingml/2006/table">
            <a:tbl>
              <a:tblPr bandRow="1">
                <a:tableStyleId>{69CF1AB2-1976-4502-BF36-3FF5EA218861}</a:tableStyleId>
              </a:tblPr>
              <a:tblGrid>
                <a:gridCol w="2715494">
                  <a:extLst>
                    <a:ext uri="{9D8B030D-6E8A-4147-A177-3AD203B41FA5}">
                      <a16:colId xmlns:a16="http://schemas.microsoft.com/office/drawing/2014/main" val="3440736159"/>
                    </a:ext>
                  </a:extLst>
                </a:gridCol>
                <a:gridCol w="2129239">
                  <a:extLst>
                    <a:ext uri="{9D8B030D-6E8A-4147-A177-3AD203B41FA5}">
                      <a16:colId xmlns:a16="http://schemas.microsoft.com/office/drawing/2014/main" val="3205370623"/>
                    </a:ext>
                  </a:extLst>
                </a:gridCol>
              </a:tblGrid>
              <a:tr h="402320">
                <a:tc>
                  <a:txBody>
                    <a:bodyPr/>
                    <a:lstStyle/>
                    <a:p>
                      <a:r>
                        <a:rPr lang="da-DK" dirty="0">
                          <a:latin typeface="Arial" panose="020B0604020202020204" pitchFamily="34" charset="0"/>
                          <a:ea typeface="Cambria" panose="02040503050406030204" pitchFamily="18" charset="0"/>
                          <a:cs typeface="Arial" panose="020B0604020202020204" pitchFamily="34" charset="0"/>
                        </a:rPr>
                        <a:t>Adgang for 1 person</a:t>
                      </a:r>
                      <a:endParaRPr lang="da-DK" sz="1400" dirty="0">
                        <a:latin typeface="Arial" panose="020B0604020202020204" pitchFamily="34" charset="0"/>
                        <a:ea typeface="Cambria" panose="02040503050406030204" pitchFamily="18" charset="0"/>
                        <a:cs typeface="Arial" panose="020B0604020202020204" pitchFamily="34" charset="0"/>
                      </a:endParaRPr>
                    </a:p>
                  </a:txBody>
                  <a:tcPr>
                    <a:solidFill>
                      <a:srgbClr val="FF0000"/>
                    </a:solidFill>
                  </a:tcPr>
                </a:tc>
                <a:tc>
                  <a:txBody>
                    <a:bodyPr/>
                    <a:lstStyle/>
                    <a:p>
                      <a:pPr algn="r"/>
                      <a:r>
                        <a:rPr lang="da-DK" dirty="0">
                          <a:latin typeface="Arial" panose="020B0604020202020204" pitchFamily="34" charset="0"/>
                          <a:ea typeface="Cambria" panose="02040503050406030204" pitchFamily="18" charset="0"/>
                          <a:cs typeface="Arial" panose="020B0604020202020204" pitchFamily="34" charset="0"/>
                        </a:rPr>
                        <a:t>kr. </a:t>
                      </a:r>
                      <a:r>
                        <a:rPr lang="da-DK" dirty="0" smtClean="0">
                          <a:latin typeface="Arial" panose="020B0604020202020204" pitchFamily="34" charset="0"/>
                          <a:ea typeface="Cambria" panose="02040503050406030204" pitchFamily="18" charset="0"/>
                          <a:cs typeface="Arial" panose="020B0604020202020204" pitchFamily="34" charset="0"/>
                        </a:rPr>
                        <a:t>10.000</a:t>
                      </a:r>
                      <a:r>
                        <a:rPr lang="da-DK" dirty="0">
                          <a:latin typeface="Arial" panose="020B0604020202020204" pitchFamily="34" charset="0"/>
                          <a:ea typeface="Cambria" panose="02040503050406030204" pitchFamily="18" charset="0"/>
                          <a:cs typeface="Arial" panose="020B0604020202020204" pitchFamily="34" charset="0"/>
                        </a:rPr>
                        <a:t>,-</a:t>
                      </a:r>
                    </a:p>
                  </a:txBody>
                  <a:tcPr>
                    <a:solidFill>
                      <a:srgbClr val="FF0000"/>
                    </a:solidFill>
                  </a:tcPr>
                </a:tc>
                <a:extLst>
                  <a:ext uri="{0D108BD9-81ED-4DB2-BD59-A6C34878D82A}">
                    <a16:rowId xmlns:a16="http://schemas.microsoft.com/office/drawing/2014/main" val="2575521839"/>
                  </a:ext>
                </a:extLst>
              </a:tr>
              <a:tr h="400821">
                <a:tc>
                  <a:txBody>
                    <a:bodyPr/>
                    <a:lstStyle/>
                    <a:p>
                      <a:r>
                        <a:rPr lang="da-DK" dirty="0">
                          <a:latin typeface="Arial" panose="020B0604020202020204" pitchFamily="34" charset="0"/>
                          <a:ea typeface="Cambria" panose="02040503050406030204" pitchFamily="18" charset="0"/>
                          <a:cs typeface="Arial" panose="020B0604020202020204" pitchFamily="34" charset="0"/>
                        </a:rPr>
                        <a:t>Adgang for 2 personer</a:t>
                      </a:r>
                      <a:endParaRPr lang="da-DK" sz="1400" dirty="0">
                        <a:latin typeface="Arial" panose="020B0604020202020204" pitchFamily="34" charset="0"/>
                        <a:ea typeface="Cambria" panose="02040503050406030204" pitchFamily="18" charset="0"/>
                        <a:cs typeface="Arial" panose="020B0604020202020204" pitchFamily="34" charset="0"/>
                      </a:endParaRPr>
                    </a:p>
                  </a:txBody>
                  <a:tcPr>
                    <a:solidFill>
                      <a:srgbClr val="FF4F4F"/>
                    </a:solidFill>
                  </a:tcPr>
                </a:tc>
                <a:tc>
                  <a:txBody>
                    <a:bodyPr/>
                    <a:lstStyle/>
                    <a:p>
                      <a:pPr algn="r"/>
                      <a:r>
                        <a:rPr lang="da-DK" dirty="0">
                          <a:latin typeface="Arial" panose="020B0604020202020204" pitchFamily="34" charset="0"/>
                          <a:ea typeface="Cambria" panose="02040503050406030204" pitchFamily="18" charset="0"/>
                          <a:cs typeface="Arial" panose="020B0604020202020204" pitchFamily="34" charset="0"/>
                        </a:rPr>
                        <a:t>kr. </a:t>
                      </a:r>
                      <a:r>
                        <a:rPr lang="da-DK" dirty="0" smtClean="0">
                          <a:latin typeface="Arial" panose="020B0604020202020204" pitchFamily="34" charset="0"/>
                          <a:ea typeface="Cambria" panose="02040503050406030204" pitchFamily="18" charset="0"/>
                          <a:cs typeface="Arial" panose="020B0604020202020204" pitchFamily="34" charset="0"/>
                        </a:rPr>
                        <a:t>12.000</a:t>
                      </a:r>
                      <a:r>
                        <a:rPr lang="da-DK" dirty="0">
                          <a:latin typeface="Arial" panose="020B0604020202020204" pitchFamily="34" charset="0"/>
                          <a:ea typeface="Cambria" panose="02040503050406030204" pitchFamily="18" charset="0"/>
                          <a:cs typeface="Arial" panose="020B0604020202020204" pitchFamily="34" charset="0"/>
                        </a:rPr>
                        <a:t>,-</a:t>
                      </a:r>
                    </a:p>
                  </a:txBody>
                  <a:tcPr>
                    <a:solidFill>
                      <a:srgbClr val="FF4F4F"/>
                    </a:solidFill>
                  </a:tcPr>
                </a:tc>
                <a:extLst>
                  <a:ext uri="{0D108BD9-81ED-4DB2-BD59-A6C34878D82A}">
                    <a16:rowId xmlns:a16="http://schemas.microsoft.com/office/drawing/2014/main" val="2420114978"/>
                  </a:ext>
                </a:extLst>
              </a:tr>
            </a:tbl>
          </a:graphicData>
        </a:graphic>
      </p:graphicFrame>
    </p:spTree>
    <p:extLst>
      <p:ext uri="{BB962C8B-B14F-4D97-AF65-F5344CB8AC3E}">
        <p14:creationId xmlns:p14="http://schemas.microsoft.com/office/powerpoint/2010/main" val="1238366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kstfelt 6">
            <a:extLst>
              <a:ext uri="{FF2B5EF4-FFF2-40B4-BE49-F238E27FC236}">
                <a16:creationId xmlns:a16="http://schemas.microsoft.com/office/drawing/2014/main" id="{649578A6-A688-4213-AAAE-6F9A81A7AC35}"/>
              </a:ext>
            </a:extLst>
          </p:cNvPr>
          <p:cNvSpPr txBox="1"/>
          <p:nvPr/>
        </p:nvSpPr>
        <p:spPr>
          <a:xfrm>
            <a:off x="709194" y="1679639"/>
            <a:ext cx="3776678" cy="461665"/>
          </a:xfrm>
          <a:prstGeom prst="rect">
            <a:avLst/>
          </a:prstGeom>
          <a:noFill/>
        </p:spPr>
        <p:txBody>
          <a:bodyPr wrap="square" rtlCol="0">
            <a:spAutoFit/>
          </a:bodyPr>
          <a:lstStyle/>
          <a:p>
            <a:r>
              <a:rPr lang="da-DK" sz="2400" b="1" dirty="0" smtClean="0">
                <a:latin typeface="Arial" panose="020B0604020202020204" pitchFamily="34" charset="0"/>
                <a:ea typeface="Cambria" panose="02040503050406030204" pitchFamily="18" charset="0"/>
                <a:cs typeface="Arial" panose="020B0604020202020204" pitchFamily="34" charset="0"/>
              </a:rPr>
              <a:t>Aktivering</a:t>
            </a:r>
            <a:endParaRPr lang="da-DK" sz="1600" b="1" dirty="0">
              <a:latin typeface="Arial" panose="020B0604020202020204" pitchFamily="34" charset="0"/>
              <a:ea typeface="Cambria" panose="02040503050406030204" pitchFamily="18" charset="0"/>
              <a:cs typeface="Arial" panose="020B0604020202020204" pitchFamily="34" charset="0"/>
            </a:endParaRPr>
          </a:p>
        </p:txBody>
      </p:sp>
      <p:sp>
        <p:nvSpPr>
          <p:cNvPr id="11" name="Tekstfelt 7">
            <a:extLst>
              <a:ext uri="{FF2B5EF4-FFF2-40B4-BE49-F238E27FC236}">
                <a16:creationId xmlns:a16="http://schemas.microsoft.com/office/drawing/2014/main" id="{0948EC01-7FDB-446A-B6F4-8B6924419B02}"/>
              </a:ext>
            </a:extLst>
          </p:cNvPr>
          <p:cNvSpPr txBox="1"/>
          <p:nvPr/>
        </p:nvSpPr>
        <p:spPr>
          <a:xfrm>
            <a:off x="691777" y="2121711"/>
            <a:ext cx="4080520" cy="3139321"/>
          </a:xfrm>
          <a:prstGeom prst="rect">
            <a:avLst/>
          </a:prstGeom>
          <a:noFill/>
        </p:spPr>
        <p:txBody>
          <a:bodyPr wrap="square">
            <a:spAutoFit/>
          </a:bodyPr>
          <a:lstStyle/>
          <a:p>
            <a:pPr algn="l"/>
            <a:endParaRPr lang="da-DK" dirty="0"/>
          </a:p>
          <a:p>
            <a:r>
              <a:rPr lang="da-DK" dirty="0" smtClean="0">
                <a:latin typeface="Arial" panose="020B0604020202020204" pitchFamily="34" charset="0"/>
                <a:ea typeface="Cambria" panose="02040503050406030204" pitchFamily="18" charset="0"/>
                <a:cs typeface="Arial" panose="020B0604020202020204" pitchFamily="34" charset="0"/>
              </a:rPr>
              <a:t>I SSB bestræber vi os hele tiden på at tænke anderledes og kreativt i forhold til vores sponsor og partnerkoncepter.</a:t>
            </a:r>
          </a:p>
          <a:p>
            <a:r>
              <a:rPr lang="da-DK" dirty="0">
                <a:latin typeface="Arial" panose="020B0604020202020204" pitchFamily="34" charset="0"/>
                <a:ea typeface="Cambria" panose="02040503050406030204" pitchFamily="18" charset="0"/>
                <a:cs typeface="Arial" panose="020B0604020202020204" pitchFamily="34" charset="0"/>
              </a:rPr>
              <a:t>T</a:t>
            </a:r>
            <a:r>
              <a:rPr lang="da-DK" dirty="0" smtClean="0">
                <a:latin typeface="Arial" panose="020B0604020202020204" pitchFamily="34" charset="0"/>
                <a:ea typeface="Cambria" panose="02040503050406030204" pitchFamily="18" charset="0"/>
                <a:cs typeface="Arial" panose="020B0604020202020204" pitchFamily="34" charset="0"/>
              </a:rPr>
              <a:t>øv derfor ikke med at tage fat i os hvis du som erhversvdrivende ønsker at støtte op om og blive en del af Solrød Strand Badminton som sponsor.</a:t>
            </a:r>
          </a:p>
          <a:p>
            <a:endParaRPr lang="da-DK" dirty="0">
              <a:latin typeface="Arial" panose="020B0604020202020204" pitchFamily="34" charset="0"/>
              <a:ea typeface="Cambria" panose="02040503050406030204" pitchFamily="18" charset="0"/>
              <a:cs typeface="Arial" panose="020B0604020202020204" pitchFamily="34" charset="0"/>
            </a:endParaRPr>
          </a:p>
          <a:p>
            <a:r>
              <a:rPr lang="da-DK" dirty="0" smtClean="0">
                <a:latin typeface="Arial" panose="020B0604020202020204" pitchFamily="34" charset="0"/>
                <a:ea typeface="Cambria" panose="02040503050406030204" pitchFamily="18" charset="0"/>
                <a:cs typeface="Arial" panose="020B0604020202020204" pitchFamily="34" charset="0"/>
              </a:rPr>
              <a:t>Kontakt os her:</a:t>
            </a:r>
            <a:endParaRPr lang="da-DK" dirty="0">
              <a:latin typeface="Arial" panose="020B0604020202020204" pitchFamily="34" charset="0"/>
              <a:ea typeface="Cambria" panose="02040503050406030204" pitchFamily="18" charset="0"/>
              <a:cs typeface="Arial" panose="020B0604020202020204" pitchFamily="34" charset="0"/>
            </a:endParaRPr>
          </a:p>
        </p:txBody>
      </p:sp>
      <p:sp>
        <p:nvSpPr>
          <p:cNvPr id="10" name="Tekstfelt 7">
            <a:extLst>
              <a:ext uri="{FF2B5EF4-FFF2-40B4-BE49-F238E27FC236}">
                <a16:creationId xmlns:a16="http://schemas.microsoft.com/office/drawing/2014/main" id="{0948EC01-7FDB-446A-B6F4-8B6924419B02}"/>
              </a:ext>
            </a:extLst>
          </p:cNvPr>
          <p:cNvSpPr txBox="1"/>
          <p:nvPr/>
        </p:nvSpPr>
        <p:spPr>
          <a:xfrm>
            <a:off x="9023526" y="2121711"/>
            <a:ext cx="2808515" cy="1292662"/>
          </a:xfrm>
          <a:prstGeom prst="rect">
            <a:avLst/>
          </a:prstGeom>
          <a:noFill/>
        </p:spPr>
        <p:txBody>
          <a:bodyPr wrap="square">
            <a:spAutoFit/>
          </a:bodyPr>
          <a:lstStyle/>
          <a:p>
            <a:pPr algn="l"/>
            <a:endParaRPr lang="da-DK" dirty="0"/>
          </a:p>
          <a:p>
            <a:r>
              <a:rPr lang="da-DK" b="1" dirty="0" smtClean="0">
                <a:latin typeface="Arial" panose="020B0604020202020204" pitchFamily="34" charset="0"/>
                <a:ea typeface="Cambria" panose="02040503050406030204" pitchFamily="18" charset="0"/>
                <a:cs typeface="Arial" panose="020B0604020202020204" pitchFamily="34" charset="0"/>
              </a:rPr>
              <a:t>Web/SoMe Kampagner:</a:t>
            </a:r>
          </a:p>
          <a:p>
            <a:endParaRPr lang="da-DK" sz="2000" dirty="0" smtClean="0">
              <a:latin typeface="Arial" panose="020B0604020202020204" pitchFamily="34" charset="0"/>
              <a:ea typeface="Cambria" panose="02040503050406030204" pitchFamily="18" charset="0"/>
              <a:cs typeface="Arial" panose="020B0604020202020204" pitchFamily="34" charset="0"/>
            </a:endParaRPr>
          </a:p>
          <a:p>
            <a:endParaRPr lang="da-DK" sz="2000" dirty="0">
              <a:latin typeface="Arial" panose="020B0604020202020204" pitchFamily="34" charset="0"/>
              <a:ea typeface="Cambria" panose="02040503050406030204" pitchFamily="18" charset="0"/>
              <a:cs typeface="Arial" panose="020B0604020202020204" pitchFamily="34" charset="0"/>
            </a:endParaRPr>
          </a:p>
        </p:txBody>
      </p:sp>
      <p:sp>
        <p:nvSpPr>
          <p:cNvPr id="14" name="Tekstfelt 7">
            <a:extLst>
              <a:ext uri="{FF2B5EF4-FFF2-40B4-BE49-F238E27FC236}">
                <a16:creationId xmlns:a16="http://schemas.microsoft.com/office/drawing/2014/main" id="{0948EC01-7FDB-446A-B6F4-8B6924419B02}"/>
              </a:ext>
            </a:extLst>
          </p:cNvPr>
          <p:cNvSpPr txBox="1"/>
          <p:nvPr/>
        </p:nvSpPr>
        <p:spPr>
          <a:xfrm>
            <a:off x="6126475" y="2768046"/>
            <a:ext cx="2808514" cy="954107"/>
          </a:xfrm>
          <a:prstGeom prst="rect">
            <a:avLst/>
          </a:prstGeom>
          <a:noFill/>
        </p:spPr>
        <p:txBody>
          <a:bodyPr wrap="square">
            <a:spAutoFit/>
          </a:bodyPr>
          <a:lstStyle/>
          <a:p>
            <a:pPr algn="l"/>
            <a:endParaRPr lang="da-DK" sz="1400" dirty="0">
              <a:latin typeface="Arial" panose="020B0604020202020204" pitchFamily="34" charset="0"/>
              <a:cs typeface="Arial" panose="020B0604020202020204" pitchFamily="34" charset="0"/>
            </a:endParaRPr>
          </a:p>
          <a:p>
            <a:r>
              <a:rPr lang="da-DK" sz="1400" dirty="0" smtClean="0">
                <a:latin typeface="Arial" panose="020B0604020202020204" pitchFamily="34" charset="0"/>
                <a:ea typeface="Cambria" panose="02040503050406030204" pitchFamily="18" charset="0"/>
                <a:cs typeface="Arial" panose="020B0604020202020204" pitchFamily="34" charset="0"/>
              </a:rPr>
              <a:t>Berit Schau Nielsen</a:t>
            </a:r>
          </a:p>
          <a:p>
            <a:r>
              <a:rPr lang="da-DK" sz="1400" dirty="0" smtClean="0">
                <a:latin typeface="Arial" panose="020B0604020202020204" pitchFamily="34" charset="0"/>
                <a:ea typeface="Cambria" panose="02040503050406030204" pitchFamily="18" charset="0"/>
                <a:cs typeface="Arial" panose="020B0604020202020204" pitchFamily="34" charset="0"/>
              </a:rPr>
              <a:t>Tlf: 2680 8301</a:t>
            </a:r>
          </a:p>
          <a:p>
            <a:r>
              <a:rPr lang="da-DK" sz="1400" dirty="0" smtClean="0">
                <a:latin typeface="Arial" panose="020B0604020202020204" pitchFamily="34" charset="0"/>
                <a:ea typeface="Cambria" panose="02040503050406030204" pitchFamily="18" charset="0"/>
                <a:cs typeface="Arial" panose="020B0604020202020204" pitchFamily="34" charset="0"/>
              </a:rPr>
              <a:t>Mail: sponsor@ssb.dk</a:t>
            </a:r>
            <a:endParaRPr lang="da-DK" sz="1400" dirty="0">
              <a:latin typeface="Arial" panose="020B0604020202020204" pitchFamily="34" charset="0"/>
              <a:ea typeface="Cambria" panose="02040503050406030204" pitchFamily="18" charset="0"/>
              <a:cs typeface="Arial" panose="020B0604020202020204" pitchFamily="34" charset="0"/>
            </a:endParaRPr>
          </a:p>
        </p:txBody>
      </p:sp>
      <p:sp>
        <p:nvSpPr>
          <p:cNvPr id="15" name="Tekstfelt 7">
            <a:extLst>
              <a:ext uri="{FF2B5EF4-FFF2-40B4-BE49-F238E27FC236}">
                <a16:creationId xmlns:a16="http://schemas.microsoft.com/office/drawing/2014/main" id="{0948EC01-7FDB-446A-B6F4-8B6924419B02}"/>
              </a:ext>
            </a:extLst>
          </p:cNvPr>
          <p:cNvSpPr txBox="1"/>
          <p:nvPr/>
        </p:nvSpPr>
        <p:spPr>
          <a:xfrm>
            <a:off x="6126475" y="3636329"/>
            <a:ext cx="2808514" cy="954107"/>
          </a:xfrm>
          <a:prstGeom prst="rect">
            <a:avLst/>
          </a:prstGeom>
          <a:noFill/>
        </p:spPr>
        <p:txBody>
          <a:bodyPr wrap="square">
            <a:spAutoFit/>
          </a:bodyPr>
          <a:lstStyle/>
          <a:p>
            <a:pPr algn="l"/>
            <a:endParaRPr lang="da-DK" sz="1400" dirty="0"/>
          </a:p>
          <a:p>
            <a:r>
              <a:rPr lang="da-DK" sz="1400" dirty="0" smtClean="0">
                <a:latin typeface="Arial" panose="020B0604020202020204" pitchFamily="34" charset="0"/>
                <a:ea typeface="Cambria" panose="02040503050406030204" pitchFamily="18" charset="0"/>
                <a:cs typeface="Arial" panose="020B0604020202020204" pitchFamily="34" charset="0"/>
              </a:rPr>
              <a:t>Preben Nørgaard</a:t>
            </a:r>
          </a:p>
          <a:p>
            <a:r>
              <a:rPr lang="da-DK" sz="1400" dirty="0" smtClean="0">
                <a:latin typeface="Arial" panose="020B0604020202020204" pitchFamily="34" charset="0"/>
                <a:ea typeface="Cambria" panose="02040503050406030204" pitchFamily="18" charset="0"/>
                <a:cs typeface="Arial" panose="020B0604020202020204" pitchFamily="34" charset="0"/>
              </a:rPr>
              <a:t>Tlf: 4087 5272</a:t>
            </a:r>
          </a:p>
          <a:p>
            <a:r>
              <a:rPr lang="da-DK" sz="1400" dirty="0" smtClean="0">
                <a:latin typeface="Arial" panose="020B0604020202020204" pitchFamily="34" charset="0"/>
                <a:ea typeface="Cambria" panose="02040503050406030204" pitchFamily="18" charset="0"/>
                <a:cs typeface="Arial" panose="020B0604020202020204" pitchFamily="34" charset="0"/>
              </a:rPr>
              <a:t>Mail: pn@ssb.dk</a:t>
            </a:r>
            <a:endParaRPr lang="da-DK" sz="1400" dirty="0">
              <a:latin typeface="Arial" panose="020B0604020202020204" pitchFamily="34" charset="0"/>
              <a:ea typeface="Cambria" panose="02040503050406030204" pitchFamily="18" charset="0"/>
              <a:cs typeface="Arial" panose="020B0604020202020204" pitchFamily="34" charset="0"/>
            </a:endParaRPr>
          </a:p>
        </p:txBody>
      </p:sp>
      <p:sp>
        <p:nvSpPr>
          <p:cNvPr id="16" name="Tekstfelt 7">
            <a:extLst>
              <a:ext uri="{FF2B5EF4-FFF2-40B4-BE49-F238E27FC236}">
                <a16:creationId xmlns:a16="http://schemas.microsoft.com/office/drawing/2014/main" id="{0948EC01-7FDB-446A-B6F4-8B6924419B02}"/>
              </a:ext>
            </a:extLst>
          </p:cNvPr>
          <p:cNvSpPr txBox="1"/>
          <p:nvPr/>
        </p:nvSpPr>
        <p:spPr>
          <a:xfrm>
            <a:off x="9023526" y="3820995"/>
            <a:ext cx="3168474" cy="1538883"/>
          </a:xfrm>
          <a:prstGeom prst="rect">
            <a:avLst/>
          </a:prstGeom>
          <a:noFill/>
        </p:spPr>
        <p:txBody>
          <a:bodyPr wrap="square">
            <a:spAutoFit/>
          </a:bodyPr>
          <a:lstStyle/>
          <a:p>
            <a:pPr algn="l"/>
            <a:endParaRPr lang="da-DK" dirty="0"/>
          </a:p>
          <a:p>
            <a:r>
              <a:rPr lang="da-DK" b="1" dirty="0" smtClean="0">
                <a:latin typeface="Arial" panose="020B0604020202020204" pitchFamily="34" charset="0"/>
                <a:ea typeface="Cambria" panose="02040503050406030204" pitchFamily="18" charset="0"/>
                <a:cs typeface="Arial" panose="020B0604020202020204" pitchFamily="34" charset="0"/>
              </a:rPr>
              <a:t>Erhvervsnetværk og </a:t>
            </a:r>
          </a:p>
          <a:p>
            <a:r>
              <a:rPr lang="da-DK" b="1" dirty="0" smtClean="0">
                <a:latin typeface="Arial" panose="020B0604020202020204" pitchFamily="34" charset="0"/>
                <a:ea typeface="Cambria" panose="02040503050406030204" pitchFamily="18" charset="0"/>
                <a:cs typeface="Arial" panose="020B0604020202020204" pitchFamily="34" charset="0"/>
              </a:rPr>
              <a:t>sponsorater ligakampe:</a:t>
            </a:r>
          </a:p>
          <a:p>
            <a:endParaRPr lang="da-DK" sz="2000" dirty="0" smtClean="0">
              <a:latin typeface="Arial" panose="020B0604020202020204" pitchFamily="34" charset="0"/>
              <a:ea typeface="Cambria" panose="02040503050406030204" pitchFamily="18" charset="0"/>
              <a:cs typeface="Arial" panose="020B0604020202020204" pitchFamily="34" charset="0"/>
            </a:endParaRPr>
          </a:p>
          <a:p>
            <a:endParaRPr lang="da-DK" sz="2000" dirty="0">
              <a:latin typeface="Cambria" panose="02040503050406030204" pitchFamily="18" charset="0"/>
              <a:ea typeface="Cambria" panose="02040503050406030204" pitchFamily="18" charset="0"/>
            </a:endParaRPr>
          </a:p>
        </p:txBody>
      </p:sp>
      <p:sp>
        <p:nvSpPr>
          <p:cNvPr id="18" name="Tekstfelt 7">
            <a:extLst>
              <a:ext uri="{FF2B5EF4-FFF2-40B4-BE49-F238E27FC236}">
                <a16:creationId xmlns:a16="http://schemas.microsoft.com/office/drawing/2014/main" id="{0948EC01-7FDB-446A-B6F4-8B6924419B02}"/>
              </a:ext>
            </a:extLst>
          </p:cNvPr>
          <p:cNvSpPr txBox="1"/>
          <p:nvPr/>
        </p:nvSpPr>
        <p:spPr>
          <a:xfrm>
            <a:off x="6095998" y="2121711"/>
            <a:ext cx="2164082" cy="1292662"/>
          </a:xfrm>
          <a:prstGeom prst="rect">
            <a:avLst/>
          </a:prstGeom>
          <a:noFill/>
        </p:spPr>
        <p:txBody>
          <a:bodyPr wrap="square">
            <a:spAutoFit/>
          </a:bodyPr>
          <a:lstStyle/>
          <a:p>
            <a:pPr algn="l"/>
            <a:endParaRPr lang="da-DK" dirty="0"/>
          </a:p>
          <a:p>
            <a:r>
              <a:rPr lang="da-DK" b="1" dirty="0" smtClean="0">
                <a:latin typeface="Arial" panose="020B0604020202020204" pitchFamily="34" charset="0"/>
                <a:ea typeface="Cambria" panose="02040503050406030204" pitchFamily="18" charset="0"/>
                <a:cs typeface="Arial" panose="020B0604020202020204" pitchFamily="34" charset="0"/>
              </a:rPr>
              <a:t>Holdsponsorater:</a:t>
            </a:r>
          </a:p>
          <a:p>
            <a:endParaRPr lang="da-DK" sz="2000" dirty="0" smtClean="0">
              <a:latin typeface="Cambria" panose="02040503050406030204" pitchFamily="18" charset="0"/>
              <a:ea typeface="Cambria" panose="02040503050406030204" pitchFamily="18" charset="0"/>
            </a:endParaRPr>
          </a:p>
          <a:p>
            <a:endParaRPr lang="da-DK" sz="2000" dirty="0">
              <a:latin typeface="Cambria" panose="02040503050406030204" pitchFamily="18" charset="0"/>
              <a:ea typeface="Cambria" panose="02040503050406030204" pitchFamily="18" charset="0"/>
            </a:endParaRPr>
          </a:p>
        </p:txBody>
      </p:sp>
      <p:sp>
        <p:nvSpPr>
          <p:cNvPr id="19" name="Tekstfelt 7">
            <a:extLst>
              <a:ext uri="{FF2B5EF4-FFF2-40B4-BE49-F238E27FC236}">
                <a16:creationId xmlns:a16="http://schemas.microsoft.com/office/drawing/2014/main" id="{0948EC01-7FDB-446A-B6F4-8B6924419B02}"/>
              </a:ext>
            </a:extLst>
          </p:cNvPr>
          <p:cNvSpPr txBox="1"/>
          <p:nvPr/>
        </p:nvSpPr>
        <p:spPr>
          <a:xfrm>
            <a:off x="9045294" y="2750054"/>
            <a:ext cx="2808514" cy="954107"/>
          </a:xfrm>
          <a:prstGeom prst="rect">
            <a:avLst/>
          </a:prstGeom>
          <a:noFill/>
        </p:spPr>
        <p:txBody>
          <a:bodyPr wrap="square">
            <a:spAutoFit/>
          </a:bodyPr>
          <a:lstStyle/>
          <a:p>
            <a:pPr algn="l"/>
            <a:endParaRPr lang="da-DK" sz="1400" dirty="0"/>
          </a:p>
          <a:p>
            <a:r>
              <a:rPr lang="da-DK" sz="1400" dirty="0" smtClean="0">
                <a:latin typeface="Arial" panose="020B0604020202020204" pitchFamily="34" charset="0"/>
                <a:ea typeface="Cambria" panose="02040503050406030204" pitchFamily="18" charset="0"/>
                <a:cs typeface="Arial" panose="020B0604020202020204" pitchFamily="34" charset="0"/>
              </a:rPr>
              <a:t>Berit Schau Nielsen</a:t>
            </a:r>
          </a:p>
          <a:p>
            <a:r>
              <a:rPr lang="da-DK" sz="1400" dirty="0" smtClean="0">
                <a:latin typeface="Arial" panose="020B0604020202020204" pitchFamily="34" charset="0"/>
                <a:ea typeface="Cambria" panose="02040503050406030204" pitchFamily="18" charset="0"/>
                <a:cs typeface="Arial" panose="020B0604020202020204" pitchFamily="34" charset="0"/>
              </a:rPr>
              <a:t>Tlf: 2680 8301</a:t>
            </a:r>
          </a:p>
          <a:p>
            <a:r>
              <a:rPr lang="da-DK" sz="1400" dirty="0" smtClean="0">
                <a:latin typeface="Arial" panose="020B0604020202020204" pitchFamily="34" charset="0"/>
                <a:ea typeface="Cambria" panose="02040503050406030204" pitchFamily="18" charset="0"/>
                <a:cs typeface="Arial" panose="020B0604020202020204" pitchFamily="34" charset="0"/>
              </a:rPr>
              <a:t>Mail: sponsor@ssb.dk</a:t>
            </a:r>
            <a:endParaRPr lang="da-DK" sz="1400" dirty="0">
              <a:latin typeface="Arial" panose="020B0604020202020204" pitchFamily="34" charset="0"/>
              <a:ea typeface="Cambria" panose="02040503050406030204" pitchFamily="18" charset="0"/>
              <a:cs typeface="Arial" panose="020B0604020202020204" pitchFamily="34" charset="0"/>
            </a:endParaRPr>
          </a:p>
        </p:txBody>
      </p:sp>
      <p:sp>
        <p:nvSpPr>
          <p:cNvPr id="20" name="Tekstfelt 7">
            <a:extLst>
              <a:ext uri="{FF2B5EF4-FFF2-40B4-BE49-F238E27FC236}">
                <a16:creationId xmlns:a16="http://schemas.microsoft.com/office/drawing/2014/main" id="{0948EC01-7FDB-446A-B6F4-8B6924419B02}"/>
              </a:ext>
            </a:extLst>
          </p:cNvPr>
          <p:cNvSpPr txBox="1"/>
          <p:nvPr/>
        </p:nvSpPr>
        <p:spPr>
          <a:xfrm>
            <a:off x="9045294" y="4729426"/>
            <a:ext cx="2808514" cy="954107"/>
          </a:xfrm>
          <a:prstGeom prst="rect">
            <a:avLst/>
          </a:prstGeom>
          <a:noFill/>
        </p:spPr>
        <p:txBody>
          <a:bodyPr wrap="square">
            <a:spAutoFit/>
          </a:bodyPr>
          <a:lstStyle/>
          <a:p>
            <a:pPr algn="l"/>
            <a:endParaRPr lang="da-DK" sz="1400" dirty="0">
              <a:latin typeface="Arial" panose="020B0604020202020204" pitchFamily="34" charset="0"/>
              <a:cs typeface="Arial" panose="020B0604020202020204" pitchFamily="34" charset="0"/>
            </a:endParaRPr>
          </a:p>
          <a:p>
            <a:r>
              <a:rPr lang="da-DK" sz="1400" dirty="0" smtClean="0">
                <a:latin typeface="Arial" panose="020B0604020202020204" pitchFamily="34" charset="0"/>
                <a:ea typeface="Cambria" panose="02040503050406030204" pitchFamily="18" charset="0"/>
                <a:cs typeface="Arial" panose="020B0604020202020204" pitchFamily="34" charset="0"/>
              </a:rPr>
              <a:t>Berit Schau Nielsen</a:t>
            </a:r>
          </a:p>
          <a:p>
            <a:r>
              <a:rPr lang="da-DK" sz="1400" dirty="0" smtClean="0">
                <a:latin typeface="Arial" panose="020B0604020202020204" pitchFamily="34" charset="0"/>
                <a:ea typeface="Cambria" panose="02040503050406030204" pitchFamily="18" charset="0"/>
                <a:cs typeface="Arial" panose="020B0604020202020204" pitchFamily="34" charset="0"/>
              </a:rPr>
              <a:t>Tlf: 2680 8301</a:t>
            </a:r>
          </a:p>
          <a:p>
            <a:r>
              <a:rPr lang="da-DK" sz="1400" dirty="0" smtClean="0">
                <a:latin typeface="Arial" panose="020B0604020202020204" pitchFamily="34" charset="0"/>
                <a:ea typeface="Cambria" panose="02040503050406030204" pitchFamily="18" charset="0"/>
                <a:cs typeface="Arial" panose="020B0604020202020204" pitchFamily="34" charset="0"/>
              </a:rPr>
              <a:t>Mail: sponsor@ssb.dk</a:t>
            </a:r>
            <a:endParaRPr lang="da-DK" sz="1400" dirty="0">
              <a:latin typeface="Arial" panose="020B0604020202020204" pitchFamily="34"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5173088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559</TotalTime>
  <Words>655</Words>
  <Application>Microsoft Office PowerPoint</Application>
  <PresentationFormat>Widescreen</PresentationFormat>
  <Paragraphs>99</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Berit Nielsen</dc:creator>
  <cp:lastModifiedBy>Berit Nielsen</cp:lastModifiedBy>
  <cp:revision>40</cp:revision>
  <dcterms:created xsi:type="dcterms:W3CDTF">2022-02-25T11:04:17Z</dcterms:created>
  <dcterms:modified xsi:type="dcterms:W3CDTF">2022-12-08T07:31:14Z</dcterms:modified>
</cp:coreProperties>
</file>