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B4C5E0-E123-4F46-8697-EE199243F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AB70AD7-7FFA-436D-A362-5BB738347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BE38B7-93B2-48FD-9CB4-B1EEE413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5BCB1-6638-4B10-9654-9386F5FFD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6311C0-958F-4182-A6E8-6E8A1301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0591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450D6-D2E2-4281-B953-F7A1B396C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0F3655-2ABC-449B-A5A1-E02D012EB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C431BD6-85FB-4652-82E7-39FCA642C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908447-2D1C-429A-9BD5-7CA1D397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F07EF9-976B-4D75-929A-F2AB20CA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7887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00B88-F1E8-4F26-AB3C-C6A2349B9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B477786-8A55-4D74-A9F5-351E16F61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F945E6-772A-4EC7-B0FB-CC2CBEC1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EB1F96-875B-4D0E-B7E2-8757728E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5CE0E7-2D32-4B4F-8156-076C9EA05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736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D811F-31AE-4006-9D0B-5420C2C58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53B579-3A06-46C7-8D0E-E6742B801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E85AC31-30D1-45C3-AB4E-D8BBCB75E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B0FD740-8ABC-4A77-839E-CF13AEE75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DE221F-659F-401D-BD15-C07009B4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F38EB82-39D0-4DD8-B698-A272FDE2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1662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E9E28A-9085-4921-A80A-391447D51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F052670-F3CF-40CA-9E51-F0B057F13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629B15-9102-450E-AA1E-58E73E9FB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FC8E22-05F0-4207-B854-BFEE517DFD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A88DE96-6277-438E-9223-816ED55BE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F3E97F7-E77B-4183-9D63-8521A33C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FE9239C-DFAF-4A0E-9028-A08F8AF7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764B3BC-B5FF-43E4-84BB-F8EE27AA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61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50C94-5D68-47C4-AAE0-55BCAC42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F88C497-D18A-47E7-8654-2A5BBA08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B5848A0-D0EB-4EB0-87D6-13A04663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06325FA-6C7F-4BF4-9978-C59EF8764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567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095C176-9AA2-4B01-B72D-F1803B5C2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64DD47C-60E0-4026-9ECD-926D88A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D0E011F-A86C-44D1-B5EF-D3A333BE7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2485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7FC85-E7B3-460F-B80A-40C2A169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73321B-6993-439B-AC73-FBD3367D2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88AC958-5F0E-4484-ACA8-E0EEE7619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465C55A-7FD2-418F-B92B-BC0356B4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CBDF168-98B0-4E8E-B626-C2E9199E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1C1C5DF-15F5-4818-AABC-AA4260FB5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498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CD5688-DD2F-4E6D-B8D1-177FB7AD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1A2B637-4215-4ECD-872D-A5016570D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3B09139-A264-4129-8DD0-B31069ECF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D90F36D-49B7-4BE0-9FE9-B3A26FFE7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AFEF93-F30B-4636-A456-BDB450AEB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764149C-FA39-44FC-9ABB-46D23274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519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C8AA1-BBE5-41FF-88A4-7A21B4CA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6E61C8E-C145-4BBF-A040-9225459BA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96BC68-E9DA-4852-90AC-5CA11E3C6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7BC8C2-A4BF-4D75-BD3C-6ED819AD2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DC885B-3820-4840-82E3-76C7E105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3415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187947A-DDC5-4F18-B266-43F0D975BB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C8DEEF1-9381-4BF5-80BB-F30B4F564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33C3F4-D47B-453D-9409-64819866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62373ED-87E0-4DB0-9258-19FDD4E9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489CB8-BE48-493F-B3AA-5F779BFE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705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6DC736A-60C0-4254-9CEB-B66CCBDA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C522948-244C-46F8-B09E-471CDBD44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7D90793-2677-4038-B383-A99EFECA12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B3338-C036-41AC-90A0-03BDAFA18BF7}" type="datetimeFigureOut">
              <a:rPr lang="da-DK" smtClean="0"/>
              <a:t>04-03-2019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BFAB0A5-0BD2-4DD3-BB3A-F7E56BE66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31FBC1-6F08-4461-BB32-5659FEE21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0857D-11C5-42AE-8C22-0AA7A07265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718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D31F0E-F5C7-484F-A715-73C48EA0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43" y="109933"/>
            <a:ext cx="10515600" cy="591805"/>
          </a:xfrm>
        </p:spPr>
        <p:txBody>
          <a:bodyPr>
            <a:normAutofit/>
          </a:bodyPr>
          <a:lstStyle/>
          <a:p>
            <a:r>
              <a:rPr lang="da-DK" sz="1800" b="1" dirty="0">
                <a:latin typeface="+mn-lt"/>
                <a:ea typeface="+mn-ea"/>
                <a:cs typeface="+mn-cs"/>
              </a:rPr>
              <a:t>Tilgang til holdninger og handlinger i forhold til træning – udvikling – niveauopdeling. 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C210B079-8A64-4255-8421-BD43E4CED1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976106"/>
              </p:ext>
            </p:extLst>
          </p:nvPr>
        </p:nvGraphicFramePr>
        <p:xfrm>
          <a:off x="1231611" y="5440693"/>
          <a:ext cx="10511976" cy="397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997">
                  <a:extLst>
                    <a:ext uri="{9D8B030D-6E8A-4147-A177-3AD203B41FA5}">
                      <a16:colId xmlns:a16="http://schemas.microsoft.com/office/drawing/2014/main" val="267666485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4159887779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147920853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1760999184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1307389982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4029122124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2360203194"/>
                    </a:ext>
                  </a:extLst>
                </a:gridCol>
                <a:gridCol w="1313997">
                  <a:extLst>
                    <a:ext uri="{9D8B030D-6E8A-4147-A177-3AD203B41FA5}">
                      <a16:colId xmlns:a16="http://schemas.microsoft.com/office/drawing/2014/main" val="2934536824"/>
                    </a:ext>
                  </a:extLst>
                </a:gridCol>
              </a:tblGrid>
              <a:tr h="397274"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U10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U11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U12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686332"/>
                  </a:ext>
                </a:extLst>
              </a:tr>
            </a:tbl>
          </a:graphicData>
        </a:graphic>
      </p:graphicFrame>
      <p:sp>
        <p:nvSpPr>
          <p:cNvPr id="5" name="Pil: pentagon 4">
            <a:extLst>
              <a:ext uri="{FF2B5EF4-FFF2-40B4-BE49-F238E27FC236}">
                <a16:creationId xmlns:a16="http://schemas.microsoft.com/office/drawing/2014/main" id="{29A06B8B-D1C4-4B1F-A91B-16AC8E9A7275}"/>
              </a:ext>
            </a:extLst>
          </p:cNvPr>
          <p:cNvSpPr/>
          <p:nvPr/>
        </p:nvSpPr>
        <p:spPr>
          <a:xfrm>
            <a:off x="1231611" y="765519"/>
            <a:ext cx="10515600" cy="109516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Pil: pentagon 5">
            <a:extLst>
              <a:ext uri="{FF2B5EF4-FFF2-40B4-BE49-F238E27FC236}">
                <a16:creationId xmlns:a16="http://schemas.microsoft.com/office/drawing/2014/main" id="{BD5F50AD-7F90-4CFA-B4CA-1BFF65F37DA1}"/>
              </a:ext>
            </a:extLst>
          </p:cNvPr>
          <p:cNvSpPr/>
          <p:nvPr/>
        </p:nvSpPr>
        <p:spPr>
          <a:xfrm>
            <a:off x="5185152" y="1922642"/>
            <a:ext cx="6562058" cy="109516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Pil: pentagon 6">
            <a:extLst>
              <a:ext uri="{FF2B5EF4-FFF2-40B4-BE49-F238E27FC236}">
                <a16:creationId xmlns:a16="http://schemas.microsoft.com/office/drawing/2014/main" id="{2246781B-97D6-40CB-AE69-0518A7F65910}"/>
              </a:ext>
            </a:extLst>
          </p:cNvPr>
          <p:cNvSpPr/>
          <p:nvPr/>
        </p:nvSpPr>
        <p:spPr>
          <a:xfrm>
            <a:off x="7761770" y="3071902"/>
            <a:ext cx="3981064" cy="109516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  <a:p>
            <a:pPr algn="ctr"/>
            <a:r>
              <a:rPr lang="da-DK" dirty="0" err="1"/>
              <a:t>Skills</a:t>
            </a:r>
            <a:r>
              <a:rPr lang="da-DK" dirty="0"/>
              <a:t> </a:t>
            </a:r>
            <a:r>
              <a:rPr lang="da-DK" dirty="0"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/>
              <a:t>Roller </a:t>
            </a:r>
            <a:r>
              <a:rPr lang="da-DK" dirty="0"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/>
              <a:t>Resultater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C108A0DB-69C0-43FA-BA82-2275DA27DD1E}"/>
              </a:ext>
            </a:extLst>
          </p:cNvPr>
          <p:cNvSpPr txBox="1"/>
          <p:nvPr/>
        </p:nvSpPr>
        <p:spPr>
          <a:xfrm>
            <a:off x="1268263" y="792946"/>
            <a:ext cx="129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</a:rPr>
              <a:t>Tryghed: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97ED8F3B-56E5-46F1-B19B-EC98F119E4A9}"/>
              </a:ext>
            </a:extLst>
          </p:cNvPr>
          <p:cNvSpPr txBox="1"/>
          <p:nvPr/>
        </p:nvSpPr>
        <p:spPr>
          <a:xfrm>
            <a:off x="5185152" y="1998462"/>
            <a:ext cx="2257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</a:rPr>
              <a:t>Udvikling: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ECBFE1F-AEDE-490D-8E6C-663DF706B997}"/>
              </a:ext>
            </a:extLst>
          </p:cNvPr>
          <p:cNvSpPr txBox="1"/>
          <p:nvPr/>
        </p:nvSpPr>
        <p:spPr>
          <a:xfrm>
            <a:off x="7804298" y="3117487"/>
            <a:ext cx="1605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</a:rPr>
              <a:t>Resultater:</a:t>
            </a:r>
          </a:p>
        </p:txBody>
      </p:sp>
      <p:sp>
        <p:nvSpPr>
          <p:cNvPr id="12" name="Pil: pentagon 11">
            <a:extLst>
              <a:ext uri="{FF2B5EF4-FFF2-40B4-BE49-F238E27FC236}">
                <a16:creationId xmlns:a16="http://schemas.microsoft.com/office/drawing/2014/main" id="{1E28E28D-C8BB-4631-A11E-B9E1E4C6A5C6}"/>
              </a:ext>
            </a:extLst>
          </p:cNvPr>
          <p:cNvSpPr/>
          <p:nvPr/>
        </p:nvSpPr>
        <p:spPr>
          <a:xfrm rot="5400000">
            <a:off x="1449811" y="1709073"/>
            <a:ext cx="3478448" cy="3906093"/>
          </a:xfrm>
          <a:prstGeom prst="homePlate">
            <a:avLst>
              <a:gd name="adj" fmla="val 6504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090FBAB-7767-462A-A7E5-2A95D65D2833}"/>
              </a:ext>
            </a:extLst>
          </p:cNvPr>
          <p:cNvSpPr/>
          <p:nvPr/>
        </p:nvSpPr>
        <p:spPr>
          <a:xfrm>
            <a:off x="7765328" y="5859837"/>
            <a:ext cx="3962394" cy="3708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DBU topcenter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DE8D338-2119-43C4-82EC-D8B9E9088AFD}"/>
              </a:ext>
            </a:extLst>
          </p:cNvPr>
          <p:cNvSpPr txBox="1"/>
          <p:nvPr/>
        </p:nvSpPr>
        <p:spPr>
          <a:xfrm>
            <a:off x="1268262" y="2018675"/>
            <a:ext cx="38211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Ingen niveau opdeling:</a:t>
            </a:r>
          </a:p>
          <a:p>
            <a:r>
              <a:rPr lang="da-DK" sz="1600" dirty="0"/>
              <a:t>Fodbolden skal være et fristed, hvor man er sammen med sine kammerater og skaber oplevelser sammen. Et sted vor man ikke skal vurderes og bedømmes.</a:t>
            </a:r>
          </a:p>
          <a:p>
            <a:endParaRPr lang="da-DK" sz="1600" dirty="0"/>
          </a:p>
          <a:p>
            <a:r>
              <a:rPr lang="da-DK" sz="1600" dirty="0"/>
              <a:t>Gennem fokus på gode relationer, godt kammeratskab, trivsel og leg skabes så trygge rammer for børnene som muligt. Der fokuseres ikke på styrkeforhold og niveau. </a:t>
            </a:r>
          </a:p>
        </p:txBody>
      </p:sp>
      <p:sp>
        <p:nvSpPr>
          <p:cNvPr id="16" name="Pil: pentagon 15">
            <a:extLst>
              <a:ext uri="{FF2B5EF4-FFF2-40B4-BE49-F238E27FC236}">
                <a16:creationId xmlns:a16="http://schemas.microsoft.com/office/drawing/2014/main" id="{02BA1936-FA1B-49F5-B430-D6E895A801AF}"/>
              </a:ext>
            </a:extLst>
          </p:cNvPr>
          <p:cNvSpPr/>
          <p:nvPr/>
        </p:nvSpPr>
        <p:spPr>
          <a:xfrm rot="5400000">
            <a:off x="5288859" y="2981591"/>
            <a:ext cx="2316045" cy="2523458"/>
          </a:xfrm>
          <a:prstGeom prst="homePlate">
            <a:avLst>
              <a:gd name="adj" fmla="val 946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7" name="Pil: pentagon 16">
            <a:extLst>
              <a:ext uri="{FF2B5EF4-FFF2-40B4-BE49-F238E27FC236}">
                <a16:creationId xmlns:a16="http://schemas.microsoft.com/office/drawing/2014/main" id="{97B02B3B-864D-4FF7-B64B-F87A75F12A49}"/>
              </a:ext>
            </a:extLst>
          </p:cNvPr>
          <p:cNvSpPr/>
          <p:nvPr/>
        </p:nvSpPr>
        <p:spPr>
          <a:xfrm rot="5400000">
            <a:off x="9165688" y="2824197"/>
            <a:ext cx="1173227" cy="3981063"/>
          </a:xfrm>
          <a:prstGeom prst="homePlate">
            <a:avLst>
              <a:gd name="adj" fmla="val 1872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graphicFrame>
        <p:nvGraphicFramePr>
          <p:cNvPr id="22" name="Tabel 21">
            <a:extLst>
              <a:ext uri="{FF2B5EF4-FFF2-40B4-BE49-F238E27FC236}">
                <a16:creationId xmlns:a16="http://schemas.microsoft.com/office/drawing/2014/main" id="{63BA640E-1539-4495-A4CD-DEF2E900F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486633"/>
              </p:ext>
            </p:extLst>
          </p:nvPr>
        </p:nvGraphicFramePr>
        <p:xfrm>
          <a:off x="1231610" y="6281503"/>
          <a:ext cx="1051197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7235">
                  <a:extLst>
                    <a:ext uri="{9D8B030D-6E8A-4147-A177-3AD203B41FA5}">
                      <a16:colId xmlns:a16="http://schemas.microsoft.com/office/drawing/2014/main" val="1806466506"/>
                    </a:ext>
                  </a:extLst>
                </a:gridCol>
                <a:gridCol w="2654399">
                  <a:extLst>
                    <a:ext uri="{9D8B030D-6E8A-4147-A177-3AD203B41FA5}">
                      <a16:colId xmlns:a16="http://schemas.microsoft.com/office/drawing/2014/main" val="2210026188"/>
                    </a:ext>
                  </a:extLst>
                </a:gridCol>
                <a:gridCol w="3933771">
                  <a:extLst>
                    <a:ext uri="{9D8B030D-6E8A-4147-A177-3AD203B41FA5}">
                      <a16:colId xmlns:a16="http://schemas.microsoft.com/office/drawing/2014/main" val="208895130"/>
                    </a:ext>
                  </a:extLst>
                </a:gridCol>
                <a:gridCol w="2606571">
                  <a:extLst>
                    <a:ext uri="{9D8B030D-6E8A-4147-A177-3AD203B41FA5}">
                      <a16:colId xmlns:a16="http://schemas.microsoft.com/office/drawing/2014/main" val="3174969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sz="1200" dirty="0"/>
                        <a:t>3M: U5: ingen niveaudeling.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3M: U6-U7: Niveau 1-2. 3-4</a:t>
                      </a:r>
                      <a:endParaRPr lang="da-DK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5M: U8-U10: Niveau 1, 2, 3, 4</a:t>
                      </a:r>
                      <a:endParaRPr lang="da-DK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8M: U11-U12: Niveau 1, 2, 3, 4</a:t>
                      </a:r>
                      <a:endParaRPr lang="da-DK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417029"/>
                  </a:ext>
                </a:extLst>
              </a:tr>
            </a:tbl>
          </a:graphicData>
        </a:graphic>
      </p:graphicFrame>
      <p:sp>
        <p:nvSpPr>
          <p:cNvPr id="23" name="Tekstfelt 22">
            <a:extLst>
              <a:ext uri="{FF2B5EF4-FFF2-40B4-BE49-F238E27FC236}">
                <a16:creationId xmlns:a16="http://schemas.microsoft.com/office/drawing/2014/main" id="{B1004D06-FE1B-4660-8882-2927C6B67759}"/>
              </a:ext>
            </a:extLst>
          </p:cNvPr>
          <p:cNvSpPr txBox="1"/>
          <p:nvPr/>
        </p:nvSpPr>
        <p:spPr>
          <a:xfrm>
            <a:off x="5184610" y="3066360"/>
            <a:ext cx="25234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Tryghed og trivsel er stadig i fokus men nu fokuseres i højere grad på god fodbold. Ud fra devisen om at </a:t>
            </a:r>
            <a:r>
              <a:rPr lang="da-DK" sz="1600" dirty="0" err="1"/>
              <a:t>lige-værdige</a:t>
            </a:r>
            <a:r>
              <a:rPr lang="da-DK" sz="1600" dirty="0"/>
              <a:t> leger bedst med jævnbyrdige niveauopdeles børnene 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75913571-4F30-444D-8431-4273E0480EBC}"/>
              </a:ext>
            </a:extLst>
          </p:cNvPr>
          <p:cNvSpPr txBox="1"/>
          <p:nvPr/>
        </p:nvSpPr>
        <p:spPr>
          <a:xfrm>
            <a:off x="7708069" y="4188933"/>
            <a:ext cx="4115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Stadig fokus på tryghed, trivsel og god fodbold. Der bygges på med </a:t>
            </a:r>
            <a:r>
              <a:rPr lang="da-DK" sz="1600" dirty="0" err="1"/>
              <a:t>skills</a:t>
            </a:r>
            <a:r>
              <a:rPr lang="da-DK" sz="1600" dirty="0"/>
              <a:t> / tematræning. Fokus på udvikling af kompetencer, roller og fungere som et hold. Børnene opdeles efter niveau.</a:t>
            </a:r>
          </a:p>
        </p:txBody>
      </p:sp>
      <p:pic>
        <p:nvPicPr>
          <p:cNvPr id="1026" name="Picture 2" descr="Billedresultat for dbu">
            <a:extLst>
              <a:ext uri="{FF2B5EF4-FFF2-40B4-BE49-F238E27FC236}">
                <a16:creationId xmlns:a16="http://schemas.microsoft.com/office/drawing/2014/main" id="{C2F2A088-065B-435C-B045-66B575991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24" y="5870677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ledresultat for valby boldklub">
            <a:extLst>
              <a:ext uri="{FF2B5EF4-FFF2-40B4-BE49-F238E27FC236}">
                <a16:creationId xmlns:a16="http://schemas.microsoft.com/office/drawing/2014/main" id="{232B8328-63CC-4B6E-BFE5-CE7645A53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2" r="18548"/>
          <a:stretch/>
        </p:blipFill>
        <p:spPr bwMode="auto">
          <a:xfrm>
            <a:off x="367641" y="776405"/>
            <a:ext cx="77448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A7308976-F1E8-429B-9643-42DDD60E5E71}"/>
              </a:ext>
            </a:extLst>
          </p:cNvPr>
          <p:cNvSpPr txBox="1"/>
          <p:nvPr/>
        </p:nvSpPr>
        <p:spPr>
          <a:xfrm>
            <a:off x="2020186" y="1190813"/>
            <a:ext cx="9165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>
                <a:solidFill>
                  <a:schemeClr val="bg1"/>
                </a:solidFill>
              </a:rPr>
              <a:t>Venner for livet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>
                <a:solidFill>
                  <a:schemeClr val="bg1"/>
                </a:solidFill>
              </a:rPr>
              <a:t>Det sociale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>
                <a:solidFill>
                  <a:schemeClr val="bg1"/>
                </a:solidFill>
              </a:rPr>
              <a:t>Det gode klubmedlem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>
                <a:solidFill>
                  <a:schemeClr val="bg1"/>
                </a:solidFill>
              </a:rPr>
              <a:t>Gode holdkammerater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>
                <a:solidFill>
                  <a:schemeClr val="bg1"/>
                </a:solidFill>
              </a:rPr>
              <a:t>Ens forhold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</a:p>
          <a:p>
            <a:pPr algn="ctr"/>
            <a:r>
              <a:rPr lang="da-DK" dirty="0">
                <a:solidFill>
                  <a:schemeClr val="bg1"/>
                </a:solidFill>
              </a:rPr>
              <a:t>Forældreopbakning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8CC19CF7-ACF3-4A38-99A6-C21A2EACF398}"/>
              </a:ext>
            </a:extLst>
          </p:cNvPr>
          <p:cNvSpPr txBox="1"/>
          <p:nvPr/>
        </p:nvSpPr>
        <p:spPr>
          <a:xfrm>
            <a:off x="5411972" y="2338997"/>
            <a:ext cx="5773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>
                <a:solidFill>
                  <a:schemeClr val="bg1"/>
                </a:solidFill>
              </a:rPr>
              <a:t>Godt holdspil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• </a:t>
            </a:r>
            <a:r>
              <a:rPr lang="da-DK" dirty="0">
                <a:solidFill>
                  <a:schemeClr val="bg1"/>
                </a:solidFill>
              </a:rPr>
              <a:t>God fodbold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 • </a:t>
            </a:r>
            <a:endParaRPr lang="da-DK" dirty="0">
              <a:solidFill>
                <a:schemeClr val="bg1"/>
              </a:solidFill>
            </a:endParaRPr>
          </a:p>
          <a:p>
            <a:pPr algn="ctr"/>
            <a:r>
              <a:rPr lang="da-DK" dirty="0">
                <a:solidFill>
                  <a:schemeClr val="bg1"/>
                </a:solidFill>
              </a:rPr>
              <a:t>Elite kan være et mål men ikke et formål </a:t>
            </a:r>
            <a:r>
              <a:rPr lang="da-DK" dirty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 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54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18600</TotalTime>
  <Words>233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Emoji</vt:lpstr>
      <vt:lpstr>Office-tema</vt:lpstr>
      <vt:lpstr>Tilgang til holdninger og handlinger i forhold til træning – udvikling – niveauopdeling.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Jesper Dyjak</dc:creator>
  <cp:lastModifiedBy>Jesper Dyjak</cp:lastModifiedBy>
  <cp:revision>22</cp:revision>
  <dcterms:created xsi:type="dcterms:W3CDTF">2019-02-15T14:10:48Z</dcterms:created>
  <dcterms:modified xsi:type="dcterms:W3CDTF">2019-03-04T18:42:27Z</dcterms:modified>
</cp:coreProperties>
</file>