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6" r:id="rId6"/>
    <p:sldId id="267" r:id="rId7"/>
    <p:sldId id="261" r:id="rId8"/>
    <p:sldId id="262" r:id="rId9"/>
    <p:sldId id="263" r:id="rId10"/>
    <p:sldId id="268" r:id="rId11"/>
    <p:sldId id="265" r:id="rId12"/>
    <p:sldId id="269" r:id="rId13"/>
    <p:sldId id="270"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3842" autoAdjust="0"/>
  </p:normalViewPr>
  <p:slideViewPr>
    <p:cSldViewPr snapToGrid="0">
      <p:cViewPr varScale="1">
        <p:scale>
          <a:sx n="59" d="100"/>
          <a:sy n="59" d="100"/>
        </p:scale>
        <p:origin x="1098" y="60"/>
      </p:cViewPr>
      <p:guideLst>
        <p:guide orient="horz" pos="2160"/>
        <p:guide pos="3840"/>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159B15-F6F7-4CD5-AB3B-61755A980434}" type="datetimeFigureOut">
              <a:rPr lang="da-DK" smtClean="0"/>
              <a:t>04-01-2017</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E69760-D244-4CA8-AE4E-894942609B7E}" type="slidenum">
              <a:rPr lang="da-DK" smtClean="0"/>
              <a:t>‹nr.›</a:t>
            </a:fld>
            <a:endParaRPr lang="da-DK"/>
          </a:p>
        </p:txBody>
      </p:sp>
    </p:spTree>
    <p:extLst>
      <p:ext uri="{BB962C8B-B14F-4D97-AF65-F5344CB8AC3E}">
        <p14:creationId xmlns:p14="http://schemas.microsoft.com/office/powerpoint/2010/main" val="2119240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Korallen skal igen i år spille indendørsfodbold! Der er opbakning blandt spillerne til dette. Det har de i </a:t>
            </a:r>
            <a:r>
              <a:rPr lang="da-DK" dirty="0" err="1" smtClean="0"/>
              <a:t>hvertfald</a:t>
            </a:r>
            <a:r>
              <a:rPr lang="da-DK" dirty="0" smtClean="0"/>
              <a:t> udtrykt. Vi får nok en tid imellem kl. 19-21 på skolen i </a:t>
            </a:r>
            <a:r>
              <a:rPr lang="da-DK" dirty="0" err="1" smtClean="0"/>
              <a:t>sydhavnen</a:t>
            </a:r>
            <a:r>
              <a:rPr lang="da-DK" dirty="0" smtClean="0"/>
              <a:t> om fredagen. Selvom det er om fredagen, og folk nok ikke vil komme hver gang, skal det nok gå. Vi skal forvente, at folk vil kommenhver anden eller tredje gang. Så vi skal virkelig få mobiliseret alle de kontakter vi har. Venner, bekendte, familie, </a:t>
            </a:r>
            <a:r>
              <a:rPr lang="da-DK" dirty="0" err="1" smtClean="0"/>
              <a:t>arbjedskammerater</a:t>
            </a:r>
            <a:r>
              <a:rPr lang="da-DK" dirty="0" smtClean="0"/>
              <a:t>, studiekammerater, naboer, </a:t>
            </a:r>
            <a:r>
              <a:rPr lang="da-DK" dirty="0" err="1" smtClean="0"/>
              <a:t>what</a:t>
            </a:r>
            <a:r>
              <a:rPr lang="da-DK" dirty="0" smtClean="0"/>
              <a:t> ever – alle er velkomne så længe vi kan stå inde for dem. Vel mødt!</a:t>
            </a:r>
            <a:br>
              <a:rPr lang="da-DK" dirty="0" smtClean="0"/>
            </a:br>
            <a:r>
              <a:rPr lang="da-DK" dirty="0" smtClean="0"/>
              <a:t/>
            </a:r>
            <a:br>
              <a:rPr lang="da-DK" dirty="0" smtClean="0"/>
            </a:br>
            <a:r>
              <a:rPr lang="da-DK" dirty="0" smtClean="0"/>
              <a:t>Angående indendørsturnering så skal vi have fundet ud af, om der er opbakning til dette. Vi har ikke fået noget info om dette endnu, men konceptet er det samme som altid. Vi skal være fire som minimum på holdet og alle der deltager skal betale for hver turnering. Prisen er højst sandsynligt mellem 50-90 kr. Pr. Turnering. Der vil være fire turneringer, hvor de to første afgør om man kommer i A eller B rækken. Er der opbakning til dette eller skal vi udelukkende holde os til indendørstræning?</a:t>
            </a:r>
            <a:endParaRPr lang="da-DK" dirty="0"/>
          </a:p>
        </p:txBody>
      </p:sp>
      <p:sp>
        <p:nvSpPr>
          <p:cNvPr id="4" name="Pladsholder til slidenummer 3"/>
          <p:cNvSpPr>
            <a:spLocks noGrp="1"/>
          </p:cNvSpPr>
          <p:nvPr>
            <p:ph type="sldNum" sz="quarter" idx="10"/>
          </p:nvPr>
        </p:nvSpPr>
        <p:spPr/>
        <p:txBody>
          <a:bodyPr/>
          <a:lstStyle/>
          <a:p>
            <a:fld id="{2BE69760-D244-4CA8-AE4E-894942609B7E}" type="slidenum">
              <a:rPr lang="da-DK" smtClean="0"/>
              <a:t>8</a:t>
            </a:fld>
            <a:endParaRPr lang="da-DK"/>
          </a:p>
        </p:txBody>
      </p:sp>
    </p:spTree>
    <p:extLst>
      <p:ext uri="{BB962C8B-B14F-4D97-AF65-F5344CB8AC3E}">
        <p14:creationId xmlns:p14="http://schemas.microsoft.com/office/powerpoint/2010/main" val="417882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smtClean="0"/>
              <a:t>Klik for at redigere i master</a:t>
            </a:r>
            <a:endParaRPr lang="da-DK"/>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smtClean="0"/>
              <a:t>Klik for at redigere i master</a:t>
            </a:r>
            <a:endParaRPr lang="da-DK"/>
          </a:p>
        </p:txBody>
      </p:sp>
      <p:sp>
        <p:nvSpPr>
          <p:cNvPr id="4" name="Pladsholder til dato 3"/>
          <p:cNvSpPr>
            <a:spLocks noGrp="1"/>
          </p:cNvSpPr>
          <p:nvPr>
            <p:ph type="dt" sz="half" idx="10"/>
          </p:nvPr>
        </p:nvSpPr>
        <p:spPr/>
        <p:txBody>
          <a:bodyPr/>
          <a:lstStyle/>
          <a:p>
            <a:fld id="{B0EE6C0F-B617-4147-BA29-05F95C2F6802}" type="datetimeFigureOut">
              <a:rPr lang="da-DK" smtClean="0"/>
              <a:t>04-01-2017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50BF5DC-05D5-4CCF-8613-20E2DE9F845C}" type="slidenum">
              <a:rPr lang="da-DK" smtClean="0"/>
              <a:t>‹nr.›</a:t>
            </a:fld>
            <a:endParaRPr lang="da-DK"/>
          </a:p>
        </p:txBody>
      </p:sp>
    </p:spTree>
    <p:extLst>
      <p:ext uri="{BB962C8B-B14F-4D97-AF65-F5344CB8AC3E}">
        <p14:creationId xmlns:p14="http://schemas.microsoft.com/office/powerpoint/2010/main" val="15470966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B0EE6C0F-B617-4147-BA29-05F95C2F6802}" type="datetimeFigureOut">
              <a:rPr lang="da-DK" smtClean="0"/>
              <a:t>04-01-2017</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350BF5DC-05D5-4CCF-8613-20E2DE9F845C}" type="slidenum">
              <a:rPr lang="da-DK" smtClean="0"/>
              <a:t>‹nr.›</a:t>
            </a:fld>
            <a:endParaRPr lang="da-DK"/>
          </a:p>
        </p:txBody>
      </p:sp>
    </p:spTree>
    <p:extLst>
      <p:ext uri="{BB962C8B-B14F-4D97-AF65-F5344CB8AC3E}">
        <p14:creationId xmlns:p14="http://schemas.microsoft.com/office/powerpoint/2010/main" val="17990114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B0EE6C0F-B617-4147-BA29-05F95C2F6802}" type="datetimeFigureOut">
              <a:rPr lang="da-DK" smtClean="0"/>
              <a:t>04-01-2017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50BF5DC-05D5-4CCF-8613-20E2DE9F845C}" type="slidenum">
              <a:rPr lang="da-DK" smtClean="0"/>
              <a:t>‹nr.›</a:t>
            </a:fld>
            <a:endParaRPr lang="da-DK"/>
          </a:p>
        </p:txBody>
      </p:sp>
    </p:spTree>
    <p:extLst>
      <p:ext uri="{BB962C8B-B14F-4D97-AF65-F5344CB8AC3E}">
        <p14:creationId xmlns:p14="http://schemas.microsoft.com/office/powerpoint/2010/main" val="2274224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smtClean="0"/>
              <a:t>Klik for at redigere i master</a:t>
            </a:r>
            <a:endParaRPr lang="da-DK"/>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B0EE6C0F-B617-4147-BA29-05F95C2F6802}" type="datetimeFigureOut">
              <a:rPr lang="da-DK" smtClean="0"/>
              <a:t>04-01-2017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50BF5DC-05D5-4CCF-8613-20E2DE9F845C}" type="slidenum">
              <a:rPr lang="da-DK" smtClean="0"/>
              <a:t>‹nr.›</a:t>
            </a:fld>
            <a:endParaRPr lang="da-DK"/>
          </a:p>
        </p:txBody>
      </p:sp>
    </p:spTree>
    <p:extLst>
      <p:ext uri="{BB962C8B-B14F-4D97-AF65-F5344CB8AC3E}">
        <p14:creationId xmlns:p14="http://schemas.microsoft.com/office/powerpoint/2010/main" val="210368123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838200" y="1825625"/>
            <a:ext cx="5181600" cy="435133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6172200" y="1825625"/>
            <a:ext cx="5181600" cy="435133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B0EE6C0F-B617-4147-BA29-05F95C2F6802}" type="datetimeFigureOut">
              <a:rPr lang="da-DK" smtClean="0"/>
              <a:t>04-01-2017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350BF5DC-05D5-4CCF-8613-20E2DE9F845C}" type="slidenum">
              <a:rPr lang="da-DK" smtClean="0"/>
              <a:t>‹nr.›</a:t>
            </a:fld>
            <a:endParaRPr lang="da-DK"/>
          </a:p>
        </p:txBody>
      </p:sp>
    </p:spTree>
    <p:extLst>
      <p:ext uri="{BB962C8B-B14F-4D97-AF65-F5344CB8AC3E}">
        <p14:creationId xmlns:p14="http://schemas.microsoft.com/office/powerpoint/2010/main" val="605104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smtClean="0"/>
              <a:t>Klik for at redigere i master</a:t>
            </a:r>
            <a:endParaRPr lang="da-DK"/>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B0EE6C0F-B617-4147-BA29-05F95C2F6802}" type="datetimeFigureOut">
              <a:rPr lang="da-DK" smtClean="0"/>
              <a:t>04-01-2017</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350BF5DC-05D5-4CCF-8613-20E2DE9F845C}" type="slidenum">
              <a:rPr lang="da-DK" smtClean="0"/>
              <a:t>‹nr.›</a:t>
            </a:fld>
            <a:endParaRPr lang="da-DK"/>
          </a:p>
        </p:txBody>
      </p:sp>
    </p:spTree>
    <p:extLst>
      <p:ext uri="{BB962C8B-B14F-4D97-AF65-F5344CB8AC3E}">
        <p14:creationId xmlns:p14="http://schemas.microsoft.com/office/powerpoint/2010/main" val="1812857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B0EE6C0F-B617-4147-BA29-05F95C2F6802}" type="datetimeFigureOut">
              <a:rPr lang="da-DK" smtClean="0"/>
              <a:t>04-01-2017</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350BF5DC-05D5-4CCF-8613-20E2DE9F845C}" type="slidenum">
              <a:rPr lang="da-DK" smtClean="0"/>
              <a:t>‹nr.›</a:t>
            </a:fld>
            <a:endParaRPr lang="da-DK"/>
          </a:p>
        </p:txBody>
      </p:sp>
    </p:spTree>
    <p:extLst>
      <p:ext uri="{BB962C8B-B14F-4D97-AF65-F5344CB8AC3E}">
        <p14:creationId xmlns:p14="http://schemas.microsoft.com/office/powerpoint/2010/main" val="3315453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B0EE6C0F-B617-4147-BA29-05F95C2F6802}" type="datetimeFigureOut">
              <a:rPr lang="da-DK" smtClean="0"/>
              <a:t>04-01-2017</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350BF5DC-05D5-4CCF-8613-20E2DE9F845C}" type="slidenum">
              <a:rPr lang="da-DK" smtClean="0"/>
              <a:t>‹nr.›</a:t>
            </a:fld>
            <a:endParaRPr lang="da-DK"/>
          </a:p>
        </p:txBody>
      </p:sp>
    </p:spTree>
    <p:extLst>
      <p:ext uri="{BB962C8B-B14F-4D97-AF65-F5344CB8AC3E}">
        <p14:creationId xmlns:p14="http://schemas.microsoft.com/office/powerpoint/2010/main" val="1632891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B0EE6C0F-B617-4147-BA29-05F95C2F6802}" type="datetimeFigureOut">
              <a:rPr lang="da-DK" smtClean="0"/>
              <a:t>04-01-2017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350BF5DC-05D5-4CCF-8613-20E2DE9F845C}" type="slidenum">
              <a:rPr lang="da-DK" smtClean="0"/>
              <a:t>‹nr.›</a:t>
            </a:fld>
            <a:endParaRPr lang="da-DK"/>
          </a:p>
        </p:txBody>
      </p:sp>
    </p:spTree>
    <p:extLst>
      <p:ext uri="{BB962C8B-B14F-4D97-AF65-F5344CB8AC3E}">
        <p14:creationId xmlns:p14="http://schemas.microsoft.com/office/powerpoint/2010/main" val="833034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B0EE6C0F-B617-4147-BA29-05F95C2F6802}" type="datetimeFigureOut">
              <a:rPr lang="da-DK" smtClean="0"/>
              <a:t>04-01-2017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350BF5DC-05D5-4CCF-8613-20E2DE9F845C}" type="slidenum">
              <a:rPr lang="da-DK" smtClean="0"/>
              <a:t>‹nr.›</a:t>
            </a:fld>
            <a:endParaRPr lang="da-DK"/>
          </a:p>
        </p:txBody>
      </p:sp>
    </p:spTree>
    <p:extLst>
      <p:ext uri="{BB962C8B-B14F-4D97-AF65-F5344CB8AC3E}">
        <p14:creationId xmlns:p14="http://schemas.microsoft.com/office/powerpoint/2010/main" val="2436892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B0EE6C0F-B617-4147-BA29-05F95C2F6802}" type="datetimeFigureOut">
              <a:rPr lang="da-DK" smtClean="0"/>
              <a:t>04-01-2017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50BF5DC-05D5-4CCF-8613-20E2DE9F845C}" type="slidenum">
              <a:rPr lang="da-DK" smtClean="0"/>
              <a:t>‹nr.›</a:t>
            </a:fld>
            <a:endParaRPr lang="da-DK"/>
          </a:p>
        </p:txBody>
      </p:sp>
    </p:spTree>
    <p:extLst>
      <p:ext uri="{BB962C8B-B14F-4D97-AF65-F5344CB8AC3E}">
        <p14:creationId xmlns:p14="http://schemas.microsoft.com/office/powerpoint/2010/main" val="538180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B0EE6C0F-B617-4147-BA29-05F95C2F6802}" type="datetimeFigureOut">
              <a:rPr lang="da-DK" smtClean="0"/>
              <a:t>04-01-2017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50BF5DC-05D5-4CCF-8613-20E2DE9F845C}" type="slidenum">
              <a:rPr lang="da-DK" smtClean="0"/>
              <a:t>‹nr.›</a:t>
            </a:fld>
            <a:endParaRPr lang="da-DK"/>
          </a:p>
        </p:txBody>
      </p:sp>
    </p:spTree>
    <p:extLst>
      <p:ext uri="{BB962C8B-B14F-4D97-AF65-F5344CB8AC3E}">
        <p14:creationId xmlns:p14="http://schemas.microsoft.com/office/powerpoint/2010/main" val="3376058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E6C0F-B617-4147-BA29-05F95C2F6802}" type="datetimeFigureOut">
              <a:rPr lang="da-DK" smtClean="0"/>
              <a:t>04-01-2017</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0BF5DC-05D5-4CCF-8613-20E2DE9F845C}" type="slidenum">
              <a:rPr lang="da-DK" smtClean="0"/>
              <a:t>‹nr.›</a:t>
            </a:fld>
            <a:endParaRPr lang="da-DK"/>
          </a:p>
        </p:txBody>
      </p:sp>
    </p:spTree>
    <p:extLst>
      <p:ext uri="{BB962C8B-B14F-4D97-AF65-F5344CB8AC3E}">
        <p14:creationId xmlns:p14="http://schemas.microsoft.com/office/powerpoint/2010/main" val="117990798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63070" y="105149"/>
            <a:ext cx="7390093" cy="2387600"/>
          </a:xfrm>
        </p:spPr>
        <p:txBody>
          <a:bodyPr/>
          <a:lstStyle/>
          <a:p>
            <a:pPr algn="l"/>
            <a:r>
              <a:rPr lang="da-DK" dirty="0" smtClean="0"/>
              <a:t>KORALLEN BOLD KLUB</a:t>
            </a:r>
            <a:br>
              <a:rPr lang="da-DK" dirty="0" smtClean="0"/>
            </a:br>
            <a:r>
              <a:rPr lang="da-DK" sz="2800" i="1" dirty="0" smtClean="0"/>
              <a:t>anno 2011</a:t>
            </a:r>
            <a:endParaRPr lang="da-DK" sz="2800" dirty="0"/>
          </a:p>
        </p:txBody>
      </p:sp>
      <p:sp>
        <p:nvSpPr>
          <p:cNvPr id="4" name="Rektangel 3"/>
          <p:cNvSpPr/>
          <p:nvPr/>
        </p:nvSpPr>
        <p:spPr>
          <a:xfrm>
            <a:off x="0" y="6064624"/>
            <a:ext cx="12192000" cy="7933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26" name="Picture 2" descr="Koral_a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1800" y="1156447"/>
            <a:ext cx="4286250" cy="4286250"/>
          </a:xfrm>
          <a:prstGeom prst="rect">
            <a:avLst/>
          </a:prstGeom>
          <a:noFill/>
          <a:extLst>
            <a:ext uri="{909E8E84-426E-40DD-AFC4-6F175D3DCCD1}">
              <a14:hiddenFill xmlns:a14="http://schemas.microsoft.com/office/drawing/2010/main">
                <a:solidFill>
                  <a:srgbClr val="FFFFFF"/>
                </a:solidFill>
              </a14:hiddenFill>
            </a:ext>
          </a:extLst>
        </p:spPr>
      </p:pic>
      <p:sp>
        <p:nvSpPr>
          <p:cNvPr id="3" name="Undertitel 2"/>
          <p:cNvSpPr>
            <a:spLocks noGrp="1"/>
          </p:cNvSpPr>
          <p:nvPr>
            <p:ph type="subTitle" idx="1"/>
          </p:nvPr>
        </p:nvSpPr>
        <p:spPr>
          <a:xfrm>
            <a:off x="-1" y="5633431"/>
            <a:ext cx="4818529" cy="525322"/>
          </a:xfrm>
        </p:spPr>
        <p:txBody>
          <a:bodyPr/>
          <a:lstStyle/>
          <a:p>
            <a:pPr algn="l"/>
            <a:r>
              <a:rPr lang="da-DK" dirty="0" smtClean="0">
                <a:solidFill>
                  <a:schemeClr val="accent2">
                    <a:lumMod val="75000"/>
                  </a:schemeClr>
                </a:solidFill>
              </a:rPr>
              <a:t>Generalforsamling 2016</a:t>
            </a:r>
            <a:endParaRPr lang="da-DK" dirty="0">
              <a:solidFill>
                <a:schemeClr val="accent2">
                  <a:lumMod val="75000"/>
                </a:schemeClr>
              </a:solidFill>
            </a:endParaRPr>
          </a:p>
        </p:txBody>
      </p:sp>
      <p:sp>
        <p:nvSpPr>
          <p:cNvPr id="5" name="Tekstfelt 4"/>
          <p:cNvSpPr txBox="1"/>
          <p:nvPr/>
        </p:nvSpPr>
        <p:spPr>
          <a:xfrm>
            <a:off x="10286999" y="6309329"/>
            <a:ext cx="2326341" cy="369332"/>
          </a:xfrm>
          <a:prstGeom prst="rect">
            <a:avLst/>
          </a:prstGeom>
          <a:noFill/>
        </p:spPr>
        <p:txBody>
          <a:bodyPr wrap="square" rtlCol="0">
            <a:spAutoFit/>
          </a:bodyPr>
          <a:lstStyle/>
          <a:p>
            <a:r>
              <a:rPr lang="da-DK" dirty="0" smtClean="0"/>
              <a:t>2. September 2016</a:t>
            </a:r>
            <a:endParaRPr lang="da-DK" dirty="0"/>
          </a:p>
        </p:txBody>
      </p:sp>
    </p:spTree>
    <p:extLst>
      <p:ext uri="{BB962C8B-B14F-4D97-AF65-F5344CB8AC3E}">
        <p14:creationId xmlns:p14="http://schemas.microsoft.com/office/powerpoint/2010/main" val="17067298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rot="5400000">
            <a:off x="-2864224" y="2864223"/>
            <a:ext cx="6858000" cy="1129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rot="16200000">
            <a:off x="-2383094" y="3137228"/>
            <a:ext cx="5895739" cy="846558"/>
          </a:xfrm>
        </p:spPr>
        <p:txBody>
          <a:bodyPr/>
          <a:lstStyle/>
          <a:p>
            <a:r>
              <a:rPr lang="da-DK" dirty="0" smtClean="0"/>
              <a:t>Dagsorden</a:t>
            </a:r>
            <a:endParaRPr lang="da-DK" dirty="0"/>
          </a:p>
        </p:txBody>
      </p:sp>
      <p:pic>
        <p:nvPicPr>
          <p:cNvPr id="2050" name="Picture 2" descr="File"/>
          <p:cNvPicPr>
            <a:picLocks noChangeAspect="1" noChangeArrowheads="1"/>
          </p:cNvPicPr>
          <p:nvPr/>
        </p:nvPicPr>
        <p:blipFill rotWithShape="1">
          <a:blip r:embed="rId2">
            <a:extLst>
              <a:ext uri="{28A0092B-C50C-407E-A947-70E740481C1C}">
                <a14:useLocalDpi xmlns:a14="http://schemas.microsoft.com/office/drawing/2010/main" val="0"/>
              </a:ext>
            </a:extLst>
          </a:blip>
          <a:srcRect t="8169" r="58654"/>
          <a:stretch/>
        </p:blipFill>
        <p:spPr bwMode="auto">
          <a:xfrm>
            <a:off x="10206318" y="134471"/>
            <a:ext cx="1506070" cy="3345072"/>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p:cNvSpPr/>
          <p:nvPr/>
        </p:nvSpPr>
        <p:spPr>
          <a:xfrm>
            <a:off x="1405775" y="247889"/>
            <a:ext cx="8624049" cy="6278642"/>
          </a:xfrm>
          <a:prstGeom prst="rect">
            <a:avLst/>
          </a:prstGeom>
        </p:spPr>
        <p:txBody>
          <a:bodyPr wrap="square">
            <a:spAutoFit/>
          </a:bodyPr>
          <a:lstStyle/>
          <a:p>
            <a:pPr marL="342900" indent="-342900">
              <a:buFont typeface="+mj-lt"/>
              <a:buAutoNum type="arabicPeriod"/>
            </a:pPr>
            <a:r>
              <a:rPr lang="da-DK" b="1" dirty="0" smtClean="0"/>
              <a:t>Valg af dirigent og referent. </a:t>
            </a:r>
          </a:p>
          <a:p>
            <a:pPr marL="742950" lvl="1" indent="-285750">
              <a:buFont typeface="Arial" panose="020B0604020202020204" pitchFamily="34" charset="0"/>
              <a:buChar char="•"/>
            </a:pPr>
            <a:r>
              <a:rPr lang="da-DK" i="1" dirty="0" smtClean="0"/>
              <a:t>herunder formalia ved stemmeafgivning og konstatering om generalforsamlingens gyldighed.</a:t>
            </a:r>
            <a:endParaRPr lang="da-DK" dirty="0" smtClean="0"/>
          </a:p>
          <a:p>
            <a:pPr>
              <a:buFont typeface="+mj-lt"/>
              <a:buAutoNum type="arabicPeriod"/>
            </a:pPr>
            <a:endParaRPr lang="da-DK" sz="1000" dirty="0"/>
          </a:p>
          <a:p>
            <a:pPr marL="342900" indent="-342900">
              <a:buFont typeface="+mj-lt"/>
              <a:buAutoNum type="arabicPeriod"/>
            </a:pPr>
            <a:r>
              <a:rPr lang="da-DK" b="1" dirty="0" smtClean="0"/>
              <a:t>Formandens orientering</a:t>
            </a:r>
          </a:p>
          <a:p>
            <a:pPr marL="342900" indent="-342900">
              <a:buFont typeface="+mj-lt"/>
              <a:buAutoNum type="arabicPeriod"/>
            </a:pPr>
            <a:endParaRPr lang="da-DK" sz="1000" b="1" dirty="0" smtClean="0"/>
          </a:p>
          <a:p>
            <a:pPr marL="342900" indent="-342900">
              <a:buFont typeface="+mj-lt"/>
              <a:buAutoNum type="arabicPeriod"/>
            </a:pPr>
            <a:r>
              <a:rPr lang="da-DK" b="1" dirty="0" smtClean="0"/>
              <a:t>Kassererens beretning og godkendelse af regnskab.</a:t>
            </a:r>
          </a:p>
          <a:p>
            <a:pPr marL="342900" indent="-342900">
              <a:buFont typeface="+mj-lt"/>
              <a:buAutoNum type="arabicPeriod"/>
            </a:pPr>
            <a:endParaRPr lang="da-DK" sz="1000" b="1" dirty="0" smtClean="0"/>
          </a:p>
          <a:p>
            <a:pPr marL="342900" indent="-342900">
              <a:buFont typeface="+mj-lt"/>
              <a:buAutoNum type="arabicPeriod"/>
            </a:pPr>
            <a:r>
              <a:rPr lang="da-DK" b="1" dirty="0" smtClean="0"/>
              <a:t>7-mandsholdet:</a:t>
            </a:r>
          </a:p>
          <a:p>
            <a:pPr marL="742950" lvl="1" indent="-285750">
              <a:buFont typeface="+mj-lt"/>
              <a:buAutoNum type="arabicPeriod"/>
            </a:pPr>
            <a:r>
              <a:rPr lang="da-DK" dirty="0" smtClean="0"/>
              <a:t>Nyt spillersæt</a:t>
            </a:r>
          </a:p>
          <a:p>
            <a:pPr marL="742950" lvl="1" indent="-285750">
              <a:buFont typeface="+mj-lt"/>
              <a:buAutoNum type="arabicPeriod"/>
            </a:pPr>
            <a:r>
              <a:rPr lang="da-DK" dirty="0" smtClean="0"/>
              <a:t>Kampdage til sæsonen 2017</a:t>
            </a:r>
          </a:p>
          <a:p>
            <a:pPr marL="742950" lvl="1" indent="-285750">
              <a:buFont typeface="+mj-lt"/>
              <a:buAutoNum type="arabicPeriod"/>
            </a:pPr>
            <a:r>
              <a:rPr lang="da-DK" dirty="0" smtClean="0"/>
              <a:t>Orientering om træningstider fodbold</a:t>
            </a:r>
          </a:p>
          <a:p>
            <a:pPr marL="742950" lvl="1" indent="-285750">
              <a:buFont typeface="+mj-lt"/>
              <a:buAutoNum type="arabicPeriod"/>
            </a:pPr>
            <a:r>
              <a:rPr lang="da-DK" dirty="0" smtClean="0"/>
              <a:t>Bødekasse</a:t>
            </a:r>
          </a:p>
          <a:p>
            <a:pPr marL="342900" indent="-342900">
              <a:buFont typeface="+mj-lt"/>
              <a:buAutoNum type="arabicPeriod"/>
            </a:pPr>
            <a:endParaRPr lang="da-DK" sz="1000" b="1" dirty="0" smtClean="0"/>
          </a:p>
          <a:p>
            <a:pPr marL="342900" indent="-342900">
              <a:buFont typeface="+mj-lt"/>
              <a:buAutoNum type="arabicPeriod"/>
            </a:pPr>
            <a:r>
              <a:rPr lang="da-DK" b="1" dirty="0" smtClean="0"/>
              <a:t>Indendørsholdet:</a:t>
            </a:r>
          </a:p>
          <a:p>
            <a:pPr marL="742950" lvl="1" indent="-285750">
              <a:buFont typeface="+mj-lt"/>
              <a:buAutoNum type="arabicPeriod"/>
            </a:pPr>
            <a:r>
              <a:rPr lang="da-DK" dirty="0" smtClean="0"/>
              <a:t>Turnering</a:t>
            </a:r>
          </a:p>
          <a:p>
            <a:pPr marL="742950" lvl="1" indent="-285750">
              <a:buFont typeface="+mj-lt"/>
              <a:buAutoNum type="arabicPeriod"/>
            </a:pPr>
            <a:r>
              <a:rPr lang="da-DK" dirty="0" smtClean="0"/>
              <a:t>Træningstider</a:t>
            </a:r>
          </a:p>
          <a:p>
            <a:pPr marL="342900" indent="-342900">
              <a:buFont typeface="+mj-lt"/>
              <a:buAutoNum type="arabicPeriod"/>
            </a:pPr>
            <a:endParaRPr lang="da-DK" sz="1000" b="1" dirty="0" smtClean="0"/>
          </a:p>
          <a:p>
            <a:pPr marL="342900" indent="-342900">
              <a:buFont typeface="+mj-lt"/>
              <a:buAutoNum type="arabicPeriod"/>
            </a:pPr>
            <a:r>
              <a:rPr lang="da-DK" b="1" dirty="0" smtClean="0"/>
              <a:t>Andre emner:</a:t>
            </a:r>
          </a:p>
          <a:p>
            <a:pPr marL="742950" lvl="1" indent="-285750">
              <a:buFont typeface="+mj-lt"/>
              <a:buAutoNum type="arabicPeriod"/>
            </a:pPr>
            <a:r>
              <a:rPr lang="da-DK" dirty="0" smtClean="0"/>
              <a:t>Alternative vinteraktiviteter (badminton, basket, volleyball)</a:t>
            </a:r>
          </a:p>
          <a:p>
            <a:pPr marL="742950" lvl="1" indent="-285750">
              <a:buFont typeface="+mj-lt"/>
              <a:buAutoNum type="arabicPeriod"/>
            </a:pPr>
            <a:r>
              <a:rPr lang="da-DK" dirty="0" smtClean="0"/>
              <a:t>Forenings julefrokost dato</a:t>
            </a:r>
          </a:p>
          <a:p>
            <a:pPr marL="342900" indent="-342900">
              <a:buFont typeface="+mj-lt"/>
              <a:buAutoNum type="arabicPeriod"/>
            </a:pPr>
            <a:endParaRPr lang="da-DK" sz="1000" b="1" dirty="0" smtClean="0"/>
          </a:p>
          <a:p>
            <a:pPr marL="342900" indent="-342900">
              <a:buFont typeface="+mj-lt"/>
              <a:buAutoNum type="arabicPeriod"/>
            </a:pPr>
            <a:r>
              <a:rPr lang="da-DK" b="1" dirty="0" smtClean="0"/>
              <a:t>Bestyrelse</a:t>
            </a:r>
          </a:p>
          <a:p>
            <a:pPr marL="342900" indent="-342900">
              <a:buFont typeface="+mj-lt"/>
              <a:buAutoNum type="arabicPeriod"/>
            </a:pPr>
            <a:endParaRPr lang="da-DK" sz="1000" b="1" dirty="0" smtClean="0"/>
          </a:p>
          <a:p>
            <a:pPr marL="342900" indent="-342900">
              <a:buFont typeface="+mj-lt"/>
              <a:buAutoNum type="arabicPeriod"/>
            </a:pPr>
            <a:r>
              <a:rPr lang="da-DK" b="1" dirty="0" smtClean="0"/>
              <a:t>Eventuelt. </a:t>
            </a:r>
            <a:endParaRPr lang="da-DK" b="1" dirty="0"/>
          </a:p>
        </p:txBody>
      </p:sp>
      <p:pic>
        <p:nvPicPr>
          <p:cNvPr id="7" name="Picture 2" descr="Koral_a4"/>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1556" r="100000"/>
                    </a14:imgEffect>
                  </a14:imgLayer>
                </a14:imgProps>
              </a:ext>
              <a:ext uri="{28A0092B-C50C-407E-A947-70E740481C1C}">
                <a14:useLocalDpi xmlns:a14="http://schemas.microsoft.com/office/drawing/2010/main" val="0"/>
              </a:ext>
            </a:extLst>
          </a:blip>
          <a:srcRect/>
          <a:stretch>
            <a:fillRect/>
          </a:stretch>
        </p:blipFill>
        <p:spPr bwMode="auto">
          <a:xfrm flipH="1">
            <a:off x="176491" y="56096"/>
            <a:ext cx="776568" cy="776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9415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rot="5400000">
            <a:off x="-2864224" y="2864223"/>
            <a:ext cx="6858000" cy="1129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rot="16200000">
            <a:off x="-2383094" y="3137228"/>
            <a:ext cx="5895739" cy="846558"/>
          </a:xfrm>
        </p:spPr>
        <p:txBody>
          <a:bodyPr>
            <a:normAutofit/>
          </a:bodyPr>
          <a:lstStyle/>
          <a:p>
            <a:r>
              <a:rPr lang="da-DK" b="1" dirty="0" smtClean="0"/>
              <a:t>Første punkt</a:t>
            </a:r>
            <a:endParaRPr lang="da-DK" dirty="0"/>
          </a:p>
        </p:txBody>
      </p:sp>
      <p:pic>
        <p:nvPicPr>
          <p:cNvPr id="4" name="Picture 2" descr="Koral_a4"/>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1556" r="100000"/>
                    </a14:imgEffect>
                  </a14:imgLayer>
                </a14:imgProps>
              </a:ext>
              <a:ext uri="{28A0092B-C50C-407E-A947-70E740481C1C}">
                <a14:useLocalDpi xmlns:a14="http://schemas.microsoft.com/office/drawing/2010/main" val="0"/>
              </a:ext>
            </a:extLst>
          </a:blip>
          <a:srcRect/>
          <a:stretch>
            <a:fillRect/>
          </a:stretch>
        </p:blipFill>
        <p:spPr bwMode="auto">
          <a:xfrm flipH="1">
            <a:off x="176491" y="56096"/>
            <a:ext cx="776568" cy="776568"/>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p:cNvSpPr/>
          <p:nvPr/>
        </p:nvSpPr>
        <p:spPr>
          <a:xfrm>
            <a:off x="1405775" y="247889"/>
            <a:ext cx="8624049" cy="584775"/>
          </a:xfrm>
          <a:prstGeom prst="rect">
            <a:avLst/>
          </a:prstGeom>
        </p:spPr>
        <p:txBody>
          <a:bodyPr wrap="square">
            <a:spAutoFit/>
          </a:bodyPr>
          <a:lstStyle/>
          <a:p>
            <a:r>
              <a:rPr lang="da-DK" sz="3200" b="1" dirty="0" smtClean="0">
                <a:solidFill>
                  <a:schemeClr val="accent2"/>
                </a:solidFill>
              </a:rPr>
              <a:t>VALG AF DIRIGENT OG REFERENT </a:t>
            </a:r>
          </a:p>
        </p:txBody>
      </p:sp>
      <p:pic>
        <p:nvPicPr>
          <p:cNvPr id="3074" name="Picture 2" descr="Fi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87218" y="360597"/>
            <a:ext cx="2095500" cy="2095501"/>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p:cNvSpPr txBox="1"/>
          <p:nvPr/>
        </p:nvSpPr>
        <p:spPr>
          <a:xfrm>
            <a:off x="1607481" y="946683"/>
            <a:ext cx="3402106" cy="923330"/>
          </a:xfrm>
          <a:prstGeom prst="rect">
            <a:avLst/>
          </a:prstGeom>
          <a:noFill/>
        </p:spPr>
        <p:txBody>
          <a:bodyPr wrap="square" rtlCol="0">
            <a:spAutoFit/>
          </a:bodyPr>
          <a:lstStyle/>
          <a:p>
            <a:pPr marL="285750" indent="-285750">
              <a:buFont typeface="Wingdings" panose="05000000000000000000" pitchFamily="2" charset="2"/>
              <a:buChar char="q"/>
            </a:pPr>
            <a:r>
              <a:rPr lang="da-DK" dirty="0" smtClean="0">
                <a:solidFill>
                  <a:schemeClr val="bg2">
                    <a:lumMod val="25000"/>
                  </a:schemeClr>
                </a:solidFill>
              </a:rPr>
              <a:t>Afstemning om dirigent</a:t>
            </a:r>
          </a:p>
          <a:p>
            <a:pPr marL="285750" indent="-285750">
              <a:buFont typeface="Wingdings" panose="05000000000000000000" pitchFamily="2" charset="2"/>
              <a:buChar char="q"/>
            </a:pPr>
            <a:endParaRPr lang="da-DK" dirty="0" smtClean="0">
              <a:solidFill>
                <a:schemeClr val="bg2">
                  <a:lumMod val="25000"/>
                </a:schemeClr>
              </a:solidFill>
            </a:endParaRPr>
          </a:p>
          <a:p>
            <a:pPr marL="285750" indent="-285750">
              <a:buFont typeface="Wingdings" panose="05000000000000000000" pitchFamily="2" charset="2"/>
              <a:buChar char="q"/>
            </a:pPr>
            <a:r>
              <a:rPr lang="da-DK" dirty="0" smtClean="0">
                <a:solidFill>
                  <a:schemeClr val="bg2">
                    <a:lumMod val="25000"/>
                  </a:schemeClr>
                </a:solidFill>
              </a:rPr>
              <a:t>Afstemning om referent</a:t>
            </a:r>
            <a:endParaRPr lang="da-DK" dirty="0">
              <a:solidFill>
                <a:schemeClr val="bg2">
                  <a:lumMod val="25000"/>
                </a:schemeClr>
              </a:solidFill>
            </a:endParaRPr>
          </a:p>
        </p:txBody>
      </p:sp>
      <p:sp>
        <p:nvSpPr>
          <p:cNvPr id="8" name="Tekstfelt 7"/>
          <p:cNvSpPr txBox="1"/>
          <p:nvPr/>
        </p:nvSpPr>
        <p:spPr>
          <a:xfrm>
            <a:off x="1405775" y="1984032"/>
            <a:ext cx="1828800" cy="369332"/>
          </a:xfrm>
          <a:prstGeom prst="rect">
            <a:avLst/>
          </a:prstGeom>
          <a:noFill/>
        </p:spPr>
        <p:txBody>
          <a:bodyPr wrap="square" rtlCol="0">
            <a:spAutoFit/>
          </a:bodyPr>
          <a:lstStyle/>
          <a:p>
            <a:r>
              <a:rPr lang="da-DK" b="1" dirty="0" err="1" smtClean="0">
                <a:solidFill>
                  <a:schemeClr val="accent2"/>
                </a:solidFill>
              </a:rPr>
              <a:t>Formalier</a:t>
            </a:r>
            <a:endParaRPr lang="da-DK" b="1" dirty="0">
              <a:solidFill>
                <a:schemeClr val="accent2"/>
              </a:solidFill>
            </a:endParaRPr>
          </a:p>
        </p:txBody>
      </p:sp>
      <p:sp>
        <p:nvSpPr>
          <p:cNvPr id="9" name="Tekstfelt 8"/>
          <p:cNvSpPr txBox="1"/>
          <p:nvPr/>
        </p:nvSpPr>
        <p:spPr>
          <a:xfrm>
            <a:off x="1607481" y="2353364"/>
            <a:ext cx="9647707" cy="4524315"/>
          </a:xfrm>
          <a:prstGeom prst="rect">
            <a:avLst/>
          </a:prstGeom>
          <a:noFill/>
        </p:spPr>
        <p:txBody>
          <a:bodyPr wrap="square" rtlCol="0">
            <a:spAutoFit/>
          </a:bodyPr>
          <a:lstStyle/>
          <a:p>
            <a:pPr marL="285750" indent="-285750">
              <a:buFont typeface="Wingdings" panose="05000000000000000000" pitchFamily="2" charset="2"/>
              <a:buChar char="§"/>
            </a:pPr>
            <a:r>
              <a:rPr lang="da-DK" b="1" dirty="0" smtClean="0"/>
              <a:t>Er generalforsamlingen indkaldt rettidigt?</a:t>
            </a:r>
          </a:p>
          <a:p>
            <a:pPr marL="712788" indent="-268288">
              <a:buFont typeface="Arial" panose="020B0604020202020204" pitchFamily="34" charset="0"/>
              <a:buChar char="•"/>
              <a:tabLst>
                <a:tab pos="712788" algn="l"/>
              </a:tabLst>
            </a:pPr>
            <a:r>
              <a:rPr lang="da-DK" dirty="0" smtClean="0"/>
              <a:t>Vedtægternes § 3 stk. 2: </a:t>
            </a:r>
            <a:r>
              <a:rPr lang="da-DK" i="1" dirty="0" smtClean="0"/>
              <a:t>”…indvarsles ved </a:t>
            </a:r>
            <a:r>
              <a:rPr lang="da-DK" i="1" dirty="0"/>
              <a:t>mail eller almindeligt brev til samtlige </a:t>
            </a:r>
            <a:r>
              <a:rPr lang="da-DK" i="1" dirty="0" smtClean="0"/>
              <a:t>medlemmer </a:t>
            </a:r>
            <a:r>
              <a:rPr lang="da-DK" i="1" dirty="0"/>
              <a:t>senest 30 dage før</a:t>
            </a:r>
            <a:r>
              <a:rPr lang="da-DK" i="1" dirty="0" smtClean="0"/>
              <a:t>.”</a:t>
            </a:r>
          </a:p>
          <a:p>
            <a:pPr marL="268288" indent="-268288">
              <a:buFont typeface="Arial" panose="020B0604020202020204" pitchFamily="34" charset="0"/>
              <a:buChar char="•"/>
            </a:pPr>
            <a:r>
              <a:rPr lang="da-DK" b="1" dirty="0" smtClean="0"/>
              <a:t>Er materialet udsendt rettidigt?</a:t>
            </a:r>
          </a:p>
          <a:p>
            <a:pPr marL="712788" indent="-268288">
              <a:buFont typeface="Arial" panose="020B0604020202020204" pitchFamily="34" charset="0"/>
              <a:buChar char="•"/>
            </a:pPr>
            <a:r>
              <a:rPr lang="da-DK" i="1" dirty="0" smtClean="0"/>
              <a:t>Dagsorden og budget og regnskab skal senest være medlemmerne i hænde tre uger før generalforsamlingen.</a:t>
            </a:r>
            <a:endParaRPr lang="da-DK" i="1" dirty="0"/>
          </a:p>
          <a:p>
            <a:pPr marL="268288" indent="-268288">
              <a:buFont typeface="Arial" panose="020B0604020202020204" pitchFamily="34" charset="0"/>
              <a:buChar char="•"/>
            </a:pPr>
            <a:r>
              <a:rPr lang="da-DK" b="1" dirty="0" smtClean="0"/>
              <a:t>Hvem er stemmeberettiget</a:t>
            </a:r>
            <a:endParaRPr lang="da-DK" b="1" dirty="0"/>
          </a:p>
          <a:p>
            <a:pPr marL="712788" indent="-268288">
              <a:buFont typeface="Arial" panose="020B0604020202020204" pitchFamily="34" charset="0"/>
              <a:buChar char="•"/>
            </a:pPr>
            <a:r>
              <a:rPr lang="da-DK" dirty="0" smtClean="0"/>
              <a:t>Vedtægternes § 2, stk. 1: ”</a:t>
            </a:r>
            <a:r>
              <a:rPr lang="da-DK" i="1" dirty="0" smtClean="0">
                <a:effectLst/>
              </a:rPr>
              <a:t>Enhver, som har betalt kontingent til foreningen, og som tilslutter sig foreningens formål og idégrundlag, er medlem af foreningen.”</a:t>
            </a:r>
          </a:p>
          <a:p>
            <a:pPr marL="712788" indent="-268288">
              <a:buFont typeface="Arial" panose="020B0604020202020204" pitchFamily="34" charset="0"/>
              <a:buChar char="•"/>
            </a:pPr>
            <a:r>
              <a:rPr lang="da-DK" i="1" dirty="0"/>
              <a:t>Vedtægternes § 3, stk. 6: </a:t>
            </a:r>
            <a:r>
              <a:rPr lang="da-DK" i="1" dirty="0" smtClean="0"/>
              <a:t>”Alle </a:t>
            </a:r>
            <a:r>
              <a:rPr lang="da-DK" i="1" dirty="0"/>
              <a:t>beslutninger på en generalforsamling træffes ved almindeligt stemmeflertal. Den </a:t>
            </a:r>
            <a:r>
              <a:rPr lang="da-DK" i="1" dirty="0" smtClean="0"/>
              <a:t>til </a:t>
            </a:r>
            <a:r>
              <a:rPr lang="da-DK" i="1" dirty="0"/>
              <a:t>enhver tid lovligt indvarslede generalforsamling er beslutningsdygtig. </a:t>
            </a:r>
            <a:r>
              <a:rPr lang="da-DK" i="1" dirty="0" smtClean="0"/>
              <a:t>Alle medlemmer kan afgive </a:t>
            </a:r>
            <a:r>
              <a:rPr lang="da-DK" i="1" dirty="0"/>
              <a:t>stemme på </a:t>
            </a:r>
            <a:r>
              <a:rPr lang="da-DK" i="1" dirty="0" smtClean="0"/>
              <a:t>generalforsamlingen </a:t>
            </a:r>
            <a:r>
              <a:rPr lang="da-DK" i="1" dirty="0"/>
              <a:t>såfremt de har betalt </a:t>
            </a:r>
            <a:r>
              <a:rPr lang="da-DK" i="1" dirty="0" smtClean="0"/>
              <a:t>kontingent.”</a:t>
            </a:r>
          </a:p>
          <a:p>
            <a:pPr marL="712788" indent="-268288">
              <a:buFont typeface="Arial" panose="020B0604020202020204" pitchFamily="34" charset="0"/>
              <a:buChar char="•"/>
            </a:pPr>
            <a:r>
              <a:rPr lang="da-DK" dirty="0" smtClean="0"/>
              <a:t>Vedtægternes § 3, stk. </a:t>
            </a:r>
            <a:r>
              <a:rPr lang="da-DK" dirty="0"/>
              <a:t>8</a:t>
            </a:r>
            <a:r>
              <a:rPr lang="da-DK" dirty="0" smtClean="0"/>
              <a:t>: </a:t>
            </a:r>
            <a:r>
              <a:rPr lang="da-DK" i="1" dirty="0" smtClean="0"/>
              <a:t>”En 1/3 af medlemmerne kan kræve en ekstraordinær generalforsamling, hvis det er utilfredse.”</a:t>
            </a:r>
            <a:endParaRPr lang="da-DK" i="1" dirty="0" smtClean="0">
              <a:effectLst/>
            </a:endParaRPr>
          </a:p>
          <a:p>
            <a:pPr marL="285750" indent="-285750">
              <a:buFont typeface="Wingdings" panose="05000000000000000000" pitchFamily="2" charset="2"/>
              <a:buChar char="§"/>
            </a:pPr>
            <a:endParaRPr lang="da-DK" dirty="0"/>
          </a:p>
        </p:txBody>
      </p:sp>
    </p:spTree>
    <p:extLst>
      <p:ext uri="{BB962C8B-B14F-4D97-AF65-F5344CB8AC3E}">
        <p14:creationId xmlns:p14="http://schemas.microsoft.com/office/powerpoint/2010/main" val="285027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rot="5400000">
            <a:off x="-2864224" y="2864223"/>
            <a:ext cx="6858000" cy="1129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rot="16200000">
            <a:off x="-2383094" y="3137228"/>
            <a:ext cx="5895739" cy="846558"/>
          </a:xfrm>
        </p:spPr>
        <p:txBody>
          <a:bodyPr>
            <a:normAutofit/>
          </a:bodyPr>
          <a:lstStyle/>
          <a:p>
            <a:r>
              <a:rPr lang="da-DK" b="1" dirty="0" smtClean="0"/>
              <a:t>Andet punkt</a:t>
            </a:r>
            <a:endParaRPr lang="da-DK" dirty="0"/>
          </a:p>
        </p:txBody>
      </p:sp>
      <p:pic>
        <p:nvPicPr>
          <p:cNvPr id="4" name="Picture 2" descr="Koral_a4"/>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1556" r="100000"/>
                    </a14:imgEffect>
                  </a14:imgLayer>
                </a14:imgProps>
              </a:ext>
              <a:ext uri="{28A0092B-C50C-407E-A947-70E740481C1C}">
                <a14:useLocalDpi xmlns:a14="http://schemas.microsoft.com/office/drawing/2010/main" val="0"/>
              </a:ext>
            </a:extLst>
          </a:blip>
          <a:srcRect/>
          <a:stretch>
            <a:fillRect/>
          </a:stretch>
        </p:blipFill>
        <p:spPr bwMode="auto">
          <a:xfrm flipH="1">
            <a:off x="176491" y="56096"/>
            <a:ext cx="776568" cy="776568"/>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p:cNvSpPr/>
          <p:nvPr/>
        </p:nvSpPr>
        <p:spPr>
          <a:xfrm>
            <a:off x="1405775" y="247889"/>
            <a:ext cx="8624049" cy="584775"/>
          </a:xfrm>
          <a:prstGeom prst="rect">
            <a:avLst/>
          </a:prstGeom>
        </p:spPr>
        <p:txBody>
          <a:bodyPr wrap="square">
            <a:spAutoFit/>
          </a:bodyPr>
          <a:lstStyle/>
          <a:p>
            <a:r>
              <a:rPr lang="da-DK" sz="3200" b="1" dirty="0" smtClean="0">
                <a:solidFill>
                  <a:schemeClr val="accent2"/>
                </a:solidFill>
              </a:rPr>
              <a:t>FORMANDENS BERETNING</a:t>
            </a:r>
          </a:p>
        </p:txBody>
      </p:sp>
      <p:pic>
        <p:nvPicPr>
          <p:cNvPr id="4098" name="Picture 2" descr="Fi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4668" y="20119"/>
            <a:ext cx="6817755" cy="6817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2274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rot="5400000">
            <a:off x="-2864224" y="2864223"/>
            <a:ext cx="6858000" cy="1129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rot="16200000">
            <a:off x="-2383094" y="3137228"/>
            <a:ext cx="5895739" cy="846558"/>
          </a:xfrm>
        </p:spPr>
        <p:txBody>
          <a:bodyPr>
            <a:normAutofit/>
          </a:bodyPr>
          <a:lstStyle/>
          <a:p>
            <a:r>
              <a:rPr lang="da-DK" b="1" dirty="0" smtClean="0"/>
              <a:t>Andet punkt</a:t>
            </a:r>
            <a:endParaRPr lang="da-DK" dirty="0"/>
          </a:p>
        </p:txBody>
      </p:sp>
      <p:sp>
        <p:nvSpPr>
          <p:cNvPr id="5" name="Rektangel 4"/>
          <p:cNvSpPr/>
          <p:nvPr/>
        </p:nvSpPr>
        <p:spPr>
          <a:xfrm>
            <a:off x="1405775" y="247889"/>
            <a:ext cx="8624049" cy="584775"/>
          </a:xfrm>
          <a:prstGeom prst="rect">
            <a:avLst/>
          </a:prstGeom>
        </p:spPr>
        <p:txBody>
          <a:bodyPr wrap="square">
            <a:spAutoFit/>
          </a:bodyPr>
          <a:lstStyle/>
          <a:p>
            <a:r>
              <a:rPr lang="da-DK" sz="3200" b="1" dirty="0" smtClean="0">
                <a:solidFill>
                  <a:schemeClr val="accent2"/>
                </a:solidFill>
              </a:rPr>
              <a:t>FORMANDENS BERETNING</a:t>
            </a:r>
          </a:p>
        </p:txBody>
      </p:sp>
      <p:pic>
        <p:nvPicPr>
          <p:cNvPr id="7" name="Billed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11296" y="1559859"/>
            <a:ext cx="2699785" cy="4799618"/>
          </a:xfrm>
          <a:prstGeom prst="rect">
            <a:avLst/>
          </a:prstGeom>
        </p:spPr>
      </p:pic>
      <p:sp>
        <p:nvSpPr>
          <p:cNvPr id="6" name="Tekstfelt 5"/>
          <p:cNvSpPr txBox="1"/>
          <p:nvPr/>
        </p:nvSpPr>
        <p:spPr>
          <a:xfrm>
            <a:off x="8148917" y="1041555"/>
            <a:ext cx="2608730" cy="369332"/>
          </a:xfrm>
          <a:prstGeom prst="rect">
            <a:avLst/>
          </a:prstGeom>
          <a:noFill/>
        </p:spPr>
        <p:txBody>
          <a:bodyPr wrap="square" rtlCol="0">
            <a:spAutoFit/>
          </a:bodyPr>
          <a:lstStyle/>
          <a:p>
            <a:r>
              <a:rPr lang="da-DK" b="1" dirty="0" smtClean="0">
                <a:solidFill>
                  <a:schemeClr val="bg2">
                    <a:lumMod val="50000"/>
                  </a:schemeClr>
                </a:solidFill>
              </a:rPr>
              <a:t>Nye medlemmer</a:t>
            </a:r>
            <a:endParaRPr lang="da-DK" b="1" dirty="0">
              <a:solidFill>
                <a:schemeClr val="bg2">
                  <a:lumMod val="50000"/>
                </a:schemeClr>
              </a:solidFill>
            </a:endParaRPr>
          </a:p>
        </p:txBody>
      </p:sp>
      <p:pic>
        <p:nvPicPr>
          <p:cNvPr id="9" name="Billed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8227155" y="2609777"/>
            <a:ext cx="4799619" cy="2699786"/>
          </a:xfrm>
          <a:prstGeom prst="rect">
            <a:avLst/>
          </a:prstGeom>
        </p:spPr>
      </p:pic>
      <p:pic>
        <p:nvPicPr>
          <p:cNvPr id="11" name="Picture 2" descr="Koral_a4"/>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1556" r="100000"/>
                    </a14:imgEffect>
                  </a14:imgLayer>
                </a14:imgProps>
              </a:ext>
              <a:ext uri="{28A0092B-C50C-407E-A947-70E740481C1C}">
                <a14:useLocalDpi xmlns:a14="http://schemas.microsoft.com/office/drawing/2010/main" val="0"/>
              </a:ext>
            </a:extLst>
          </a:blip>
          <a:srcRect/>
          <a:stretch>
            <a:fillRect/>
          </a:stretch>
        </p:blipFill>
        <p:spPr bwMode="auto">
          <a:xfrm flipH="1">
            <a:off x="176491" y="56096"/>
            <a:ext cx="776568" cy="776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986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rot="5400000">
            <a:off x="-2864224" y="2864223"/>
            <a:ext cx="6858000" cy="1129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rot="16200000">
            <a:off x="-2383094" y="3137228"/>
            <a:ext cx="5895739" cy="846558"/>
          </a:xfrm>
        </p:spPr>
        <p:txBody>
          <a:bodyPr>
            <a:normAutofit/>
          </a:bodyPr>
          <a:lstStyle/>
          <a:p>
            <a:r>
              <a:rPr lang="da-DK" b="1" dirty="0" smtClean="0"/>
              <a:t>Tredje punkt</a:t>
            </a:r>
            <a:endParaRPr lang="da-DK" dirty="0"/>
          </a:p>
        </p:txBody>
      </p:sp>
      <p:sp>
        <p:nvSpPr>
          <p:cNvPr id="5" name="Rektangel 4"/>
          <p:cNvSpPr/>
          <p:nvPr/>
        </p:nvSpPr>
        <p:spPr>
          <a:xfrm>
            <a:off x="1405775" y="247889"/>
            <a:ext cx="10373849" cy="584775"/>
          </a:xfrm>
          <a:prstGeom prst="rect">
            <a:avLst/>
          </a:prstGeom>
        </p:spPr>
        <p:txBody>
          <a:bodyPr wrap="square">
            <a:spAutoFit/>
          </a:bodyPr>
          <a:lstStyle/>
          <a:p>
            <a:r>
              <a:rPr lang="da-DK" sz="3200" b="1" dirty="0" smtClean="0">
                <a:solidFill>
                  <a:schemeClr val="accent2">
                    <a:lumMod val="75000"/>
                  </a:schemeClr>
                </a:solidFill>
              </a:rPr>
              <a:t>KASSERERENS BERETNING OG GODKENDELSE AF REGNSKAB</a:t>
            </a:r>
          </a:p>
        </p:txBody>
      </p:sp>
      <p:sp>
        <p:nvSpPr>
          <p:cNvPr id="6" name="Title 1"/>
          <p:cNvSpPr txBox="1">
            <a:spLocks/>
          </p:cNvSpPr>
          <p:nvPr/>
        </p:nvSpPr>
        <p:spPr>
          <a:xfrm>
            <a:off x="1129552" y="1298966"/>
            <a:ext cx="11110912" cy="7308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smtClean="0">
                <a:solidFill>
                  <a:schemeClr val="bg2">
                    <a:lumMod val="50000"/>
                  </a:schemeClr>
                </a:solidFill>
              </a:rPr>
              <a:t>Regnskab 2016 – Korallen Bold Klub </a:t>
            </a:r>
            <a:endParaRPr lang="da-DK" dirty="0">
              <a:solidFill>
                <a:schemeClr val="bg2">
                  <a:lumMod val="50000"/>
                </a:schemeClr>
              </a:solidFill>
            </a:endParaRPr>
          </a:p>
        </p:txBody>
      </p:sp>
      <p:graphicFrame>
        <p:nvGraphicFramePr>
          <p:cNvPr id="7" name="Pladsholder til indhold 4"/>
          <p:cNvGraphicFramePr>
            <a:graphicFrameLocks/>
          </p:cNvGraphicFramePr>
          <p:nvPr>
            <p:extLst>
              <p:ext uri="{D42A27DB-BD31-4B8C-83A1-F6EECF244321}">
                <p14:modId xmlns:p14="http://schemas.microsoft.com/office/powerpoint/2010/main" val="3914806022"/>
              </p:ext>
            </p:extLst>
          </p:nvPr>
        </p:nvGraphicFramePr>
        <p:xfrm>
          <a:off x="1278500" y="2093259"/>
          <a:ext cx="5095406" cy="3459051"/>
        </p:xfrm>
        <a:graphic>
          <a:graphicData uri="http://schemas.openxmlformats.org/drawingml/2006/table">
            <a:tbl>
              <a:tblPr/>
              <a:tblGrid>
                <a:gridCol w="2176730"/>
                <a:gridCol w="950267"/>
                <a:gridCol w="1073709"/>
                <a:gridCol w="894700"/>
              </a:tblGrid>
              <a:tr h="317260">
                <a:tc>
                  <a:txBody>
                    <a:bodyPr/>
                    <a:lstStyle/>
                    <a:p>
                      <a:pPr algn="l" fontAlgn="b"/>
                      <a:r>
                        <a:rPr lang="da-DK" sz="1600" b="1" i="0" u="none" strike="noStrike" dirty="0">
                          <a:solidFill>
                            <a:srgbClr val="000000"/>
                          </a:solidFill>
                          <a:effectLst/>
                          <a:latin typeface="Calibri"/>
                        </a:rPr>
                        <a:t>Fodbold afdelingen</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79646"/>
                    </a:solidFill>
                  </a:tcPr>
                </a:tc>
                <a:tc>
                  <a:txBody>
                    <a:bodyPr/>
                    <a:lstStyle/>
                    <a:p>
                      <a:pPr algn="l" fontAlgn="b"/>
                      <a:r>
                        <a:rPr lang="da-DK" sz="1200" b="1" i="0" u="none" strike="noStrike" dirty="0">
                          <a:solidFill>
                            <a:srgbClr val="000000"/>
                          </a:solidFill>
                          <a:effectLst/>
                          <a:latin typeface="Calibri"/>
                        </a:rPr>
                        <a:t>Budget 2016</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79646"/>
                    </a:solidFill>
                  </a:tcPr>
                </a:tc>
                <a:tc>
                  <a:txBody>
                    <a:bodyPr/>
                    <a:lstStyle/>
                    <a:p>
                      <a:pPr algn="l" fontAlgn="b"/>
                      <a:r>
                        <a:rPr lang="da-DK" sz="1200" b="1" i="0" u="none" strike="noStrike" dirty="0">
                          <a:solidFill>
                            <a:srgbClr val="000000"/>
                          </a:solidFill>
                          <a:effectLst/>
                          <a:latin typeface="Calibri"/>
                        </a:rPr>
                        <a:t>Regnskab 2016</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79646"/>
                    </a:solidFill>
                  </a:tcPr>
                </a:tc>
                <a:tc>
                  <a:txBody>
                    <a:bodyPr/>
                    <a:lstStyle/>
                    <a:p>
                      <a:pPr algn="l" fontAlgn="b"/>
                      <a:r>
                        <a:rPr lang="da-DK" sz="1200" b="1" i="0" u="none" strike="noStrike" dirty="0">
                          <a:solidFill>
                            <a:srgbClr val="000000"/>
                          </a:solidFill>
                          <a:effectLst/>
                          <a:latin typeface="Calibri"/>
                        </a:rPr>
                        <a:t>Budget 2017</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79646"/>
                    </a:solidFill>
                  </a:tcPr>
                </a:tc>
              </a:tr>
              <a:tr h="317260">
                <a:tc>
                  <a:txBody>
                    <a:bodyPr/>
                    <a:lstStyle/>
                    <a:p>
                      <a:pPr algn="l" fontAlgn="b"/>
                      <a:r>
                        <a:rPr lang="da-DK" sz="1600" b="1" i="0" u="none" strike="noStrike" dirty="0">
                          <a:solidFill>
                            <a:srgbClr val="000000"/>
                          </a:solidFill>
                          <a:effectLst/>
                          <a:latin typeface="Calibri"/>
                        </a:rPr>
                        <a:t>Indtægter: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l" fontAlgn="b"/>
                      <a:endParaRPr lang="da-DK" sz="1200" b="0" i="0" u="none" strike="noStrike">
                        <a:solidFill>
                          <a:srgbClr val="000000"/>
                        </a:solidFill>
                        <a:effectLst/>
                        <a:latin typeface="Calibri"/>
                      </a:endParaRP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l" fontAlgn="b"/>
                      <a:endParaRPr lang="da-DK" sz="1200" b="0" i="0" u="none" strike="noStrike">
                        <a:solidFill>
                          <a:srgbClr val="000000"/>
                        </a:solidFill>
                        <a:effectLst/>
                        <a:latin typeface="Calibri"/>
                      </a:endParaRP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l" fontAlgn="b"/>
                      <a:endParaRPr lang="da-DK" sz="1200" b="0" i="0" u="none" strike="noStrike" dirty="0">
                        <a:solidFill>
                          <a:srgbClr val="000000"/>
                        </a:solidFill>
                        <a:effectLst/>
                        <a:latin typeface="Calibri"/>
                      </a:endParaRP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r>
              <a:tr h="253808">
                <a:tc>
                  <a:txBody>
                    <a:bodyPr/>
                    <a:lstStyle/>
                    <a:p>
                      <a:pPr algn="l" fontAlgn="b"/>
                      <a:r>
                        <a:rPr lang="da-DK" sz="1200" b="0" i="0" u="none" strike="noStrike" dirty="0">
                          <a:solidFill>
                            <a:srgbClr val="000000"/>
                          </a:solidFill>
                          <a:effectLst/>
                          <a:latin typeface="Calibri"/>
                        </a:rPr>
                        <a:t>Kontingent</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dirty="0">
                          <a:solidFill>
                            <a:srgbClr val="000000"/>
                          </a:solidFill>
                          <a:effectLst/>
                          <a:latin typeface="Calibri"/>
                        </a:rPr>
                        <a:t> kr. 4.950,00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 kr. 7.525,00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 kr. 7.150,00 </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r>
              <a:tr h="253808">
                <a:tc>
                  <a:txBody>
                    <a:bodyPr/>
                    <a:lstStyle/>
                    <a:p>
                      <a:pPr algn="l" fontAlgn="b"/>
                      <a:r>
                        <a:rPr lang="da-DK" sz="1200" b="0" i="0" u="none" strike="noStrike" dirty="0">
                          <a:solidFill>
                            <a:srgbClr val="000000"/>
                          </a:solidFill>
                          <a:effectLst/>
                          <a:latin typeface="Calibri"/>
                        </a:rPr>
                        <a:t>Forudbetalt kontingent</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dirty="0">
                          <a:solidFill>
                            <a:srgbClr val="000000"/>
                          </a:solidFill>
                          <a:effectLst/>
                          <a:latin typeface="Calibri"/>
                        </a:rPr>
                        <a:t> kr. -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dirty="0">
                          <a:solidFill>
                            <a:srgbClr val="000000"/>
                          </a:solidFill>
                          <a:effectLst/>
                          <a:latin typeface="Calibri"/>
                        </a:rPr>
                        <a:t> kr. 800,00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a:solidFill>
                            <a:srgbClr val="000000"/>
                          </a:solidFill>
                          <a:effectLst/>
                          <a:latin typeface="Calibri"/>
                        </a:rPr>
                        <a:t> kr. -800,00 </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r>
              <a:tr h="253808">
                <a:tc>
                  <a:txBody>
                    <a:bodyPr/>
                    <a:lstStyle/>
                    <a:p>
                      <a:pPr algn="l" fontAlgn="b"/>
                      <a:r>
                        <a:rPr lang="da-DK" sz="1200" b="0" i="0" u="none" strike="noStrike" dirty="0">
                          <a:solidFill>
                            <a:srgbClr val="000000"/>
                          </a:solidFill>
                          <a:effectLst/>
                          <a:latin typeface="Calibri"/>
                        </a:rPr>
                        <a:t>Overført kapital fra forrige år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dirty="0">
                          <a:solidFill>
                            <a:srgbClr val="000000"/>
                          </a:solidFill>
                          <a:effectLst/>
                          <a:latin typeface="Calibri"/>
                        </a:rPr>
                        <a:t> kr. 1.556,25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 kr. 1.556,25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 kr. 647,17 </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r>
              <a:tr h="317260">
                <a:tc>
                  <a:txBody>
                    <a:bodyPr/>
                    <a:lstStyle/>
                    <a:p>
                      <a:pPr algn="l" fontAlgn="b"/>
                      <a:r>
                        <a:rPr lang="da-DK" sz="1200" b="0" i="0" u="none" strike="noStrike" dirty="0">
                          <a:solidFill>
                            <a:srgbClr val="000000"/>
                          </a:solidFill>
                          <a:effectLst/>
                          <a:latin typeface="Calibri"/>
                        </a:rPr>
                        <a:t>Samlede indtægter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dirty="0">
                          <a:solidFill>
                            <a:srgbClr val="000000"/>
                          </a:solidFill>
                          <a:effectLst/>
                          <a:latin typeface="Calibri"/>
                        </a:rPr>
                        <a:t> kr. 6.506,25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dirty="0">
                          <a:solidFill>
                            <a:srgbClr val="000000"/>
                          </a:solidFill>
                          <a:effectLst/>
                          <a:latin typeface="Calibri"/>
                        </a:rPr>
                        <a:t> kr. 9.881,25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a:solidFill>
                            <a:srgbClr val="000000"/>
                          </a:solidFill>
                          <a:effectLst/>
                          <a:latin typeface="Calibri"/>
                        </a:rPr>
                        <a:t> kr. 6.997,17 </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r>
              <a:tr h="317260">
                <a:tc>
                  <a:txBody>
                    <a:bodyPr/>
                    <a:lstStyle/>
                    <a:p>
                      <a:pPr algn="l" fontAlgn="b"/>
                      <a:r>
                        <a:rPr lang="da-DK" sz="1600" b="1" i="0" u="none" strike="noStrike">
                          <a:solidFill>
                            <a:srgbClr val="000000"/>
                          </a:solidFill>
                          <a:effectLst/>
                          <a:latin typeface="Calibri"/>
                        </a:rPr>
                        <a:t>Udgifter: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l" fontAlgn="b"/>
                      <a:endParaRPr lang="da-DK" sz="1200" b="0" i="0" u="none" strike="noStrike" dirty="0">
                        <a:solidFill>
                          <a:srgbClr val="000000"/>
                        </a:solidFill>
                        <a:effectLst/>
                        <a:latin typeface="Calibri"/>
                      </a:endParaRP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l" fontAlgn="b"/>
                      <a:endParaRPr lang="da-DK" sz="1200" b="0" i="0" u="none" strike="noStrike" dirty="0">
                        <a:solidFill>
                          <a:srgbClr val="000000"/>
                        </a:solidFill>
                        <a:effectLst/>
                        <a:latin typeface="Calibri"/>
                      </a:endParaRP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l" fontAlgn="b"/>
                      <a:endParaRPr lang="da-DK" sz="1200" b="0" i="0" u="none" strike="noStrike">
                        <a:solidFill>
                          <a:srgbClr val="000000"/>
                        </a:solidFill>
                        <a:effectLst/>
                        <a:latin typeface="Calibri"/>
                      </a:endParaRP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r>
              <a:tr h="253808">
                <a:tc>
                  <a:txBody>
                    <a:bodyPr/>
                    <a:lstStyle/>
                    <a:p>
                      <a:pPr algn="l" fontAlgn="b"/>
                      <a:r>
                        <a:rPr lang="da-DK" sz="1200" b="0" i="0" u="none" strike="noStrike">
                          <a:solidFill>
                            <a:srgbClr val="000000"/>
                          </a:solidFill>
                          <a:effectLst/>
                          <a:latin typeface="Calibri"/>
                        </a:rPr>
                        <a:t>Kontingent København firmasport og turneringsgebyr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a:solidFill>
                            <a:srgbClr val="000000"/>
                          </a:solidFill>
                          <a:effectLst/>
                          <a:latin typeface="Calibri"/>
                        </a:rPr>
                        <a:t> kr. 3.200,00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dirty="0">
                          <a:solidFill>
                            <a:srgbClr val="000000"/>
                          </a:solidFill>
                          <a:effectLst/>
                          <a:latin typeface="Calibri"/>
                        </a:rPr>
                        <a:t> kr. 3.500,00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a:solidFill>
                            <a:srgbClr val="000000"/>
                          </a:solidFill>
                          <a:effectLst/>
                          <a:latin typeface="Calibri"/>
                        </a:rPr>
                        <a:t> kr. 3.500,00 </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r>
              <a:tr h="253808">
                <a:tc>
                  <a:txBody>
                    <a:bodyPr/>
                    <a:lstStyle/>
                    <a:p>
                      <a:pPr algn="l" fontAlgn="b"/>
                      <a:r>
                        <a:rPr lang="da-DK" sz="1200" b="0" i="0" u="none" strike="noStrike">
                          <a:solidFill>
                            <a:srgbClr val="000000"/>
                          </a:solidFill>
                          <a:effectLst/>
                          <a:latin typeface="Calibri"/>
                        </a:rPr>
                        <a:t>Ekstra Omkostninger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 kr. 600,00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l" fontAlgn="b"/>
                      <a:endParaRPr lang="da-DK" sz="1200" b="0" i="0" u="none" strike="noStrike" dirty="0">
                        <a:solidFill>
                          <a:srgbClr val="000000"/>
                        </a:solidFill>
                        <a:effectLst/>
                        <a:latin typeface="Calibri"/>
                      </a:endParaRP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dirty="0">
                          <a:solidFill>
                            <a:srgbClr val="000000"/>
                          </a:solidFill>
                          <a:effectLst/>
                          <a:latin typeface="Calibri"/>
                        </a:rPr>
                        <a:t> kr. 600,00 </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r>
              <a:tr h="253808">
                <a:tc>
                  <a:txBody>
                    <a:bodyPr/>
                    <a:lstStyle/>
                    <a:p>
                      <a:pPr algn="l" fontAlgn="b"/>
                      <a:r>
                        <a:rPr lang="da-DK" sz="1200" b="0" i="0" u="none" strike="noStrike">
                          <a:solidFill>
                            <a:srgbClr val="000000"/>
                          </a:solidFill>
                          <a:effectLst/>
                          <a:latin typeface="Calibri"/>
                        </a:rPr>
                        <a:t>Udstyr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a:solidFill>
                            <a:srgbClr val="000000"/>
                          </a:solidFill>
                          <a:effectLst/>
                          <a:latin typeface="Calibri"/>
                        </a:rPr>
                        <a:t> kr. 600,00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a:solidFill>
                            <a:srgbClr val="000000"/>
                          </a:solidFill>
                          <a:effectLst/>
                          <a:latin typeface="Calibri"/>
                        </a:rPr>
                        <a:t>6650,68</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dirty="0">
                          <a:solidFill>
                            <a:srgbClr val="000000"/>
                          </a:solidFill>
                          <a:effectLst/>
                          <a:latin typeface="Calibri"/>
                        </a:rPr>
                        <a:t> kr. 600,00 </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r>
              <a:tr h="266498">
                <a:tc>
                  <a:txBody>
                    <a:bodyPr/>
                    <a:lstStyle/>
                    <a:p>
                      <a:pPr algn="l" fontAlgn="b"/>
                      <a:r>
                        <a:rPr lang="da-DK" sz="1200" b="1" i="0" u="sng" strike="noStrike" dirty="0">
                          <a:solidFill>
                            <a:srgbClr val="000000"/>
                          </a:solidFill>
                          <a:effectLst/>
                          <a:latin typeface="Calibri"/>
                        </a:rPr>
                        <a:t>Samlede udgifter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 kr. 4.400,00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 kr. 10.150,68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a-DK" sz="1200" b="0" i="0" u="none" strike="noStrike" dirty="0">
                          <a:solidFill>
                            <a:srgbClr val="000000"/>
                          </a:solidFill>
                          <a:effectLst/>
                          <a:latin typeface="Calibri"/>
                        </a:rPr>
                        <a:t> kr. 4.700,00 </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188">
                <a:tc>
                  <a:txBody>
                    <a:bodyPr/>
                    <a:lstStyle/>
                    <a:p>
                      <a:pPr algn="l" fontAlgn="b"/>
                      <a:r>
                        <a:rPr lang="da-DK" sz="1200" b="1" i="0" u="sng" strike="noStrike" dirty="0">
                          <a:solidFill>
                            <a:srgbClr val="000000"/>
                          </a:solidFill>
                          <a:effectLst/>
                          <a:latin typeface="Calibri"/>
                        </a:rPr>
                        <a:t>Saldo</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1" i="0" u="none" strike="noStrike">
                          <a:solidFill>
                            <a:srgbClr val="000000"/>
                          </a:solidFill>
                          <a:effectLst/>
                          <a:latin typeface="Calibri"/>
                        </a:rPr>
                        <a:t> kr. 2.106,25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DE9D9"/>
                    </a:solidFill>
                  </a:tcPr>
                </a:tc>
                <a:tc>
                  <a:txBody>
                    <a:bodyPr/>
                    <a:lstStyle/>
                    <a:p>
                      <a:pPr algn="r" fontAlgn="b"/>
                      <a:r>
                        <a:rPr lang="da-DK" sz="1200" b="1" i="0" u="none" strike="noStrike">
                          <a:solidFill>
                            <a:srgbClr val="000000"/>
                          </a:solidFill>
                          <a:effectLst/>
                          <a:latin typeface="Calibri"/>
                        </a:rPr>
                        <a:t> kr. -269,43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DE9D9"/>
                    </a:solidFill>
                  </a:tcPr>
                </a:tc>
                <a:tc>
                  <a:txBody>
                    <a:bodyPr/>
                    <a:lstStyle/>
                    <a:p>
                      <a:pPr algn="r" fontAlgn="b"/>
                      <a:r>
                        <a:rPr lang="da-DK" sz="1200" b="1" i="0" u="none" strike="noStrike" dirty="0">
                          <a:solidFill>
                            <a:srgbClr val="000000"/>
                          </a:solidFill>
                          <a:effectLst/>
                          <a:latin typeface="Calibri"/>
                        </a:rPr>
                        <a:t> kr. 2.297,17 </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DE9D9"/>
                    </a:solidFill>
                  </a:tcPr>
                </a:tc>
              </a:tr>
            </a:tbl>
          </a:graphicData>
        </a:graphic>
      </p:graphicFrame>
      <p:graphicFrame>
        <p:nvGraphicFramePr>
          <p:cNvPr id="8" name="Pladsholder til indhold 4"/>
          <p:cNvGraphicFramePr>
            <a:graphicFrameLocks/>
          </p:cNvGraphicFramePr>
          <p:nvPr>
            <p:extLst>
              <p:ext uri="{D42A27DB-BD31-4B8C-83A1-F6EECF244321}">
                <p14:modId xmlns:p14="http://schemas.microsoft.com/office/powerpoint/2010/main" val="355799173"/>
              </p:ext>
            </p:extLst>
          </p:nvPr>
        </p:nvGraphicFramePr>
        <p:xfrm>
          <a:off x="6826506" y="2102223"/>
          <a:ext cx="5095406" cy="3259136"/>
        </p:xfrm>
        <a:graphic>
          <a:graphicData uri="http://schemas.openxmlformats.org/drawingml/2006/table">
            <a:tbl>
              <a:tblPr/>
              <a:tblGrid>
                <a:gridCol w="2176730"/>
                <a:gridCol w="950267"/>
                <a:gridCol w="1073709"/>
                <a:gridCol w="894700"/>
              </a:tblGrid>
              <a:tr h="319615">
                <a:tc>
                  <a:txBody>
                    <a:bodyPr/>
                    <a:lstStyle/>
                    <a:p>
                      <a:pPr algn="l" fontAlgn="b"/>
                      <a:r>
                        <a:rPr lang="da-DK" sz="1800" b="1" i="0" u="none" strike="noStrike" dirty="0" smtClean="0">
                          <a:solidFill>
                            <a:srgbClr val="000000"/>
                          </a:solidFill>
                          <a:effectLst/>
                          <a:latin typeface="Calibri"/>
                        </a:rPr>
                        <a:t>Foreningen</a:t>
                      </a:r>
                      <a:endParaRPr lang="da-DK" sz="1800" b="1" i="0" u="none" strike="noStrike" dirty="0">
                        <a:solidFill>
                          <a:srgbClr val="000000"/>
                        </a:solidFill>
                        <a:effectLst/>
                        <a:latin typeface="Calibri"/>
                      </a:endParaRP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79646"/>
                    </a:solidFill>
                  </a:tcPr>
                </a:tc>
                <a:tc>
                  <a:txBody>
                    <a:bodyPr/>
                    <a:lstStyle/>
                    <a:p>
                      <a:pPr algn="l" fontAlgn="b"/>
                      <a:r>
                        <a:rPr lang="da-DK" sz="1200" b="1" i="0" u="none" strike="noStrike" dirty="0">
                          <a:solidFill>
                            <a:srgbClr val="000000"/>
                          </a:solidFill>
                          <a:effectLst/>
                          <a:latin typeface="Calibri"/>
                        </a:rPr>
                        <a:t>Budget 2016</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79646"/>
                    </a:solidFill>
                  </a:tcPr>
                </a:tc>
                <a:tc>
                  <a:txBody>
                    <a:bodyPr/>
                    <a:lstStyle/>
                    <a:p>
                      <a:pPr algn="l" fontAlgn="b"/>
                      <a:r>
                        <a:rPr lang="da-DK" sz="1200" b="1" i="0" u="none" strike="noStrike" dirty="0">
                          <a:solidFill>
                            <a:srgbClr val="000000"/>
                          </a:solidFill>
                          <a:effectLst/>
                          <a:latin typeface="Calibri"/>
                        </a:rPr>
                        <a:t>Regnskab 2016</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79646"/>
                    </a:solidFill>
                  </a:tcPr>
                </a:tc>
                <a:tc>
                  <a:txBody>
                    <a:bodyPr/>
                    <a:lstStyle/>
                    <a:p>
                      <a:pPr algn="l" fontAlgn="b"/>
                      <a:r>
                        <a:rPr lang="da-DK" sz="1200" b="1" i="0" u="none" strike="noStrike" dirty="0">
                          <a:solidFill>
                            <a:srgbClr val="000000"/>
                          </a:solidFill>
                          <a:effectLst/>
                          <a:latin typeface="Calibri"/>
                        </a:rPr>
                        <a:t>Budget 2017</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79646"/>
                    </a:solidFill>
                  </a:tcPr>
                </a:tc>
              </a:tr>
              <a:tr h="319615">
                <a:tc>
                  <a:txBody>
                    <a:bodyPr/>
                    <a:lstStyle/>
                    <a:p>
                      <a:pPr algn="l" fontAlgn="b"/>
                      <a:r>
                        <a:rPr lang="da-DK" sz="1600" b="1" i="0" u="none" strike="noStrike" dirty="0">
                          <a:solidFill>
                            <a:srgbClr val="000000"/>
                          </a:solidFill>
                          <a:effectLst/>
                          <a:latin typeface="Calibri"/>
                        </a:rPr>
                        <a:t>Indtægter: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l" fontAlgn="b"/>
                      <a:endParaRPr lang="da-DK" sz="1200" b="0" i="0" u="none" strike="noStrike" dirty="0">
                        <a:solidFill>
                          <a:srgbClr val="000000"/>
                        </a:solidFill>
                        <a:effectLst/>
                        <a:latin typeface="Calibri"/>
                      </a:endParaRP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l" fontAlgn="b"/>
                      <a:endParaRPr lang="da-DK" sz="1200" b="0" i="0" u="none" strike="noStrike" dirty="0">
                        <a:solidFill>
                          <a:srgbClr val="000000"/>
                        </a:solidFill>
                        <a:effectLst/>
                        <a:latin typeface="Calibri"/>
                      </a:endParaRP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l" fontAlgn="b"/>
                      <a:endParaRPr lang="da-DK" sz="1200" b="0" i="0" u="none" strike="noStrike">
                        <a:solidFill>
                          <a:srgbClr val="000000"/>
                        </a:solidFill>
                        <a:effectLst/>
                        <a:latin typeface="Calibri"/>
                      </a:endParaRP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r>
              <a:tr h="255692">
                <a:tc>
                  <a:txBody>
                    <a:bodyPr/>
                    <a:lstStyle/>
                    <a:p>
                      <a:pPr algn="l" fontAlgn="b"/>
                      <a:r>
                        <a:rPr lang="da-DK" sz="1200" b="0" i="0" u="none" strike="noStrike" dirty="0">
                          <a:solidFill>
                            <a:srgbClr val="000000"/>
                          </a:solidFill>
                          <a:effectLst/>
                          <a:latin typeface="Calibri"/>
                        </a:rPr>
                        <a:t>Kontingent</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1100</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1100</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1100</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r>
              <a:tr h="255692">
                <a:tc>
                  <a:txBody>
                    <a:bodyPr/>
                    <a:lstStyle/>
                    <a:p>
                      <a:pPr algn="l" fontAlgn="b"/>
                      <a:r>
                        <a:rPr lang="da-DK" sz="1200" b="0" i="0" u="none" strike="noStrike">
                          <a:solidFill>
                            <a:srgbClr val="000000"/>
                          </a:solidFill>
                          <a:effectLst/>
                          <a:latin typeface="Calibri"/>
                        </a:rPr>
                        <a:t>Overført kapital fra forrige år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a:solidFill>
                            <a:srgbClr val="000000"/>
                          </a:solidFill>
                          <a:effectLst/>
                          <a:latin typeface="Calibri"/>
                        </a:rPr>
                        <a:t>366,6</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a:solidFill>
                            <a:srgbClr val="000000"/>
                          </a:solidFill>
                          <a:effectLst/>
                          <a:latin typeface="Calibri"/>
                        </a:rPr>
                        <a:t>366,6</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a:solidFill>
                            <a:srgbClr val="000000"/>
                          </a:solidFill>
                          <a:effectLst/>
                          <a:latin typeface="Calibri"/>
                        </a:rPr>
                        <a:t>916,6</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r>
              <a:tr h="255692">
                <a:tc>
                  <a:txBody>
                    <a:bodyPr/>
                    <a:lstStyle/>
                    <a:p>
                      <a:pPr algn="l" fontAlgn="b"/>
                      <a:r>
                        <a:rPr lang="da-DK" sz="1200" b="0" i="0" u="none" strike="noStrike" dirty="0">
                          <a:solidFill>
                            <a:srgbClr val="000000"/>
                          </a:solidFill>
                          <a:effectLst/>
                          <a:latin typeface="Calibri"/>
                        </a:rPr>
                        <a:t>Samlede indtægter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1436,6</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1436,6</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2016,6</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r>
              <a:tr h="319615">
                <a:tc>
                  <a:txBody>
                    <a:bodyPr/>
                    <a:lstStyle/>
                    <a:p>
                      <a:pPr algn="l" fontAlgn="b"/>
                      <a:r>
                        <a:rPr lang="da-DK" sz="1600" b="1" i="0" u="none" strike="noStrike" dirty="0">
                          <a:solidFill>
                            <a:srgbClr val="000000"/>
                          </a:solidFill>
                          <a:effectLst/>
                          <a:latin typeface="Calibri"/>
                        </a:rPr>
                        <a:t>Udgifter: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l" fontAlgn="b"/>
                      <a:endParaRPr lang="da-DK" sz="1200" b="0" i="0" u="none" strike="noStrike">
                        <a:solidFill>
                          <a:srgbClr val="000000"/>
                        </a:solidFill>
                        <a:effectLst/>
                        <a:latin typeface="Calibri"/>
                      </a:endParaRP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l" fontAlgn="b"/>
                      <a:endParaRPr lang="da-DK" sz="1200" b="0" i="0" u="none" strike="noStrike">
                        <a:solidFill>
                          <a:srgbClr val="000000"/>
                        </a:solidFill>
                        <a:effectLst/>
                        <a:latin typeface="Calibri"/>
                      </a:endParaRP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l" fontAlgn="b"/>
                      <a:endParaRPr lang="da-DK" sz="1200" b="0" i="0" u="none" strike="noStrike">
                        <a:solidFill>
                          <a:srgbClr val="000000"/>
                        </a:solidFill>
                        <a:effectLst/>
                        <a:latin typeface="Calibri"/>
                      </a:endParaRP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r>
              <a:tr h="378070">
                <a:tc>
                  <a:txBody>
                    <a:bodyPr/>
                    <a:lstStyle/>
                    <a:p>
                      <a:pPr algn="l" fontAlgn="b"/>
                      <a:r>
                        <a:rPr lang="da-DK" sz="1200" b="0" i="0" u="none" strike="noStrike" dirty="0">
                          <a:solidFill>
                            <a:srgbClr val="000000"/>
                          </a:solidFill>
                          <a:effectLst/>
                          <a:latin typeface="Calibri"/>
                        </a:rPr>
                        <a:t>Kontingent København firmasport og turneringsgebyr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300</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300</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300</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r>
              <a:tr h="255692">
                <a:tc>
                  <a:txBody>
                    <a:bodyPr/>
                    <a:lstStyle/>
                    <a:p>
                      <a:pPr algn="l" fontAlgn="b"/>
                      <a:r>
                        <a:rPr lang="da-DK" sz="1200" b="0" i="0" u="none" strike="noStrike">
                          <a:solidFill>
                            <a:srgbClr val="000000"/>
                          </a:solidFill>
                          <a:effectLst/>
                          <a:latin typeface="Calibri"/>
                        </a:rPr>
                        <a:t>Ekstra Omkostninger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dirty="0">
                          <a:solidFill>
                            <a:srgbClr val="000000"/>
                          </a:solidFill>
                          <a:effectLst/>
                          <a:latin typeface="Calibri"/>
                        </a:rPr>
                        <a:t>175</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a:solidFill>
                            <a:srgbClr val="000000"/>
                          </a:solidFill>
                          <a:effectLst/>
                          <a:latin typeface="Calibri"/>
                        </a:rPr>
                        <a:t>175</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l" fontAlgn="b"/>
                      <a:endParaRPr lang="da-DK" sz="1200" b="0" i="0" u="none" strike="noStrike">
                        <a:solidFill>
                          <a:srgbClr val="000000"/>
                        </a:solidFill>
                        <a:effectLst/>
                        <a:latin typeface="Calibri"/>
                      </a:endParaRP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r>
              <a:tr h="255692">
                <a:tc>
                  <a:txBody>
                    <a:bodyPr/>
                    <a:lstStyle/>
                    <a:p>
                      <a:pPr algn="l" fontAlgn="b"/>
                      <a:r>
                        <a:rPr lang="da-DK" sz="1200" b="0" i="0" u="none" strike="noStrike">
                          <a:solidFill>
                            <a:srgbClr val="000000"/>
                          </a:solidFill>
                          <a:effectLst/>
                          <a:latin typeface="Calibri"/>
                        </a:rPr>
                        <a:t>Betaling for hjemmeside + domæne</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dirty="0">
                          <a:solidFill>
                            <a:srgbClr val="000000"/>
                          </a:solidFill>
                          <a:effectLst/>
                          <a:latin typeface="Calibri"/>
                        </a:rPr>
                        <a:t>125</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45</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0" i="0" u="none" strike="noStrike">
                          <a:solidFill>
                            <a:srgbClr val="000000"/>
                          </a:solidFill>
                          <a:effectLst/>
                          <a:latin typeface="Calibri"/>
                        </a:rPr>
                        <a:t>125</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r>
              <a:tr h="255692">
                <a:tc>
                  <a:txBody>
                    <a:bodyPr/>
                    <a:lstStyle/>
                    <a:p>
                      <a:pPr algn="l" fontAlgn="b"/>
                      <a:r>
                        <a:rPr lang="da-DK" sz="1200" b="1" i="0" u="sng" strike="noStrike">
                          <a:solidFill>
                            <a:srgbClr val="000000"/>
                          </a:solidFill>
                          <a:effectLst/>
                          <a:latin typeface="Calibri"/>
                        </a:rPr>
                        <a:t>Samlede udgifter</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dirty="0">
                          <a:solidFill>
                            <a:srgbClr val="000000"/>
                          </a:solidFill>
                          <a:effectLst/>
                          <a:latin typeface="Calibri"/>
                        </a:rPr>
                        <a:t> kr. 600,00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a:solidFill>
                            <a:srgbClr val="000000"/>
                          </a:solidFill>
                          <a:effectLst/>
                          <a:latin typeface="Calibri"/>
                        </a:rPr>
                        <a:t> kr. 520,00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c>
                  <a:txBody>
                    <a:bodyPr/>
                    <a:lstStyle/>
                    <a:p>
                      <a:pPr algn="r" fontAlgn="b"/>
                      <a:r>
                        <a:rPr lang="da-DK" sz="1200" b="0" i="0" u="none" strike="noStrike">
                          <a:solidFill>
                            <a:srgbClr val="000000"/>
                          </a:solidFill>
                          <a:effectLst/>
                          <a:latin typeface="Calibri"/>
                        </a:rPr>
                        <a:t> kr. 425,00 </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solidFill>
                      <a:srgbClr val="FDE9D9"/>
                    </a:solidFill>
                  </a:tcPr>
                </a:tc>
              </a:tr>
              <a:tr h="268476">
                <a:tc>
                  <a:txBody>
                    <a:bodyPr/>
                    <a:lstStyle/>
                    <a:p>
                      <a:pPr algn="l" fontAlgn="b"/>
                      <a:r>
                        <a:rPr lang="da-DK" sz="1200" b="1" i="0" u="sng" strike="noStrike">
                          <a:solidFill>
                            <a:srgbClr val="000000"/>
                          </a:solidFill>
                          <a:effectLst/>
                          <a:latin typeface="Calibri"/>
                        </a:rPr>
                        <a:t>Saldo</a:t>
                      </a:r>
                    </a:p>
                  </a:txBody>
                  <a:tcPr marL="9525" marR="9525" marT="9525" marB="0" anchor="b">
                    <a:lnL w="6350" cap="flat" cmpd="sng" algn="ctr">
                      <a:solidFill>
                        <a:srgbClr val="FABF8F"/>
                      </a:solidFill>
                      <a:prstDash val="solid"/>
                      <a:round/>
                      <a:headEnd type="none" w="med" len="med"/>
                      <a:tailEnd type="none" w="med" len="med"/>
                    </a:lnL>
                    <a:lnR>
                      <a:noFill/>
                    </a:lnR>
                    <a:lnT w="6350" cap="flat" cmpd="sng" algn="ctr">
                      <a:solidFill>
                        <a:srgbClr val="FABF8F"/>
                      </a:solidFill>
                      <a:prstDash val="solid"/>
                      <a:round/>
                      <a:headEnd type="none" w="med" len="med"/>
                      <a:tailEnd type="none" w="med" len="med"/>
                    </a:lnT>
                    <a:lnB w="6350" cap="flat" cmpd="sng" algn="ctr">
                      <a:solidFill>
                        <a:srgbClr val="FABF8F"/>
                      </a:solidFill>
                      <a:prstDash val="solid"/>
                      <a:round/>
                      <a:headEnd type="none" w="med" len="med"/>
                      <a:tailEnd type="none" w="med" len="med"/>
                    </a:lnB>
                  </a:tcPr>
                </a:tc>
                <a:tc>
                  <a:txBody>
                    <a:bodyPr/>
                    <a:lstStyle/>
                    <a:p>
                      <a:pPr algn="r" fontAlgn="b"/>
                      <a:r>
                        <a:rPr lang="da-DK" sz="1200" b="1" i="0" u="none" strike="noStrike" dirty="0">
                          <a:solidFill>
                            <a:srgbClr val="000000"/>
                          </a:solidFill>
                          <a:effectLst/>
                          <a:latin typeface="Calibri"/>
                        </a:rPr>
                        <a:t> kr. 836,60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a-DK" sz="1200" b="1" i="0" u="none" strike="noStrike">
                          <a:solidFill>
                            <a:srgbClr val="000000"/>
                          </a:solidFill>
                          <a:effectLst/>
                          <a:latin typeface="Calibri"/>
                        </a:rPr>
                        <a:t> kr. 916,60 </a:t>
                      </a:r>
                    </a:p>
                  </a:txBody>
                  <a:tcPr marL="9525" marR="9525" marT="9525" marB="0" anchor="b">
                    <a:lnL>
                      <a:noFill/>
                    </a:lnL>
                    <a:lnR>
                      <a:noFill/>
                    </a:lnR>
                    <a:lnT w="6350" cap="flat" cmpd="sng" algn="ctr">
                      <a:solidFill>
                        <a:srgbClr val="FABF8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a-DK" sz="1200" b="1" i="0" u="none" strike="noStrike" dirty="0">
                          <a:solidFill>
                            <a:srgbClr val="000000"/>
                          </a:solidFill>
                          <a:effectLst/>
                          <a:latin typeface="Calibri"/>
                        </a:rPr>
                        <a:t> kr. 1.591,60 </a:t>
                      </a:r>
                    </a:p>
                  </a:txBody>
                  <a:tcPr marL="9525" marR="9525" marT="9525" marB="0" anchor="b">
                    <a:lnL>
                      <a:noFill/>
                    </a:lnL>
                    <a:lnR w="6350" cap="flat" cmpd="sng" algn="ctr">
                      <a:solidFill>
                        <a:srgbClr val="FABF8F"/>
                      </a:solidFill>
                      <a:prstDash val="solid"/>
                      <a:round/>
                      <a:headEnd type="none" w="med" len="med"/>
                      <a:tailEnd type="none" w="med" len="med"/>
                    </a:lnR>
                    <a:lnT w="6350" cap="flat" cmpd="sng" algn="ctr">
                      <a:solidFill>
                        <a:srgbClr val="FABF8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9" name="Picture 2" descr="Koral_a4"/>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1556" r="100000"/>
                    </a14:imgEffect>
                  </a14:imgLayer>
                </a14:imgProps>
              </a:ext>
              <a:ext uri="{28A0092B-C50C-407E-A947-70E740481C1C}">
                <a14:useLocalDpi xmlns:a14="http://schemas.microsoft.com/office/drawing/2010/main" val="0"/>
              </a:ext>
            </a:extLst>
          </a:blip>
          <a:srcRect/>
          <a:stretch>
            <a:fillRect/>
          </a:stretch>
        </p:blipFill>
        <p:spPr bwMode="auto">
          <a:xfrm flipH="1">
            <a:off x="176491" y="56096"/>
            <a:ext cx="776568" cy="776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4189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rot="5400000">
            <a:off x="-2864224" y="2864223"/>
            <a:ext cx="6858000" cy="1129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rot="16200000">
            <a:off x="-2383094" y="3137228"/>
            <a:ext cx="5895739" cy="846558"/>
          </a:xfrm>
        </p:spPr>
        <p:txBody>
          <a:bodyPr>
            <a:normAutofit/>
          </a:bodyPr>
          <a:lstStyle/>
          <a:p>
            <a:r>
              <a:rPr lang="da-DK" b="1" dirty="0" smtClean="0"/>
              <a:t>Fjerde punkt</a:t>
            </a:r>
            <a:endParaRPr lang="da-DK" dirty="0"/>
          </a:p>
        </p:txBody>
      </p:sp>
      <p:sp>
        <p:nvSpPr>
          <p:cNvPr id="5" name="Rektangel 4"/>
          <p:cNvSpPr/>
          <p:nvPr/>
        </p:nvSpPr>
        <p:spPr>
          <a:xfrm>
            <a:off x="1405775" y="247889"/>
            <a:ext cx="10373849" cy="584775"/>
          </a:xfrm>
          <a:prstGeom prst="rect">
            <a:avLst/>
          </a:prstGeom>
        </p:spPr>
        <p:txBody>
          <a:bodyPr wrap="square">
            <a:spAutoFit/>
          </a:bodyPr>
          <a:lstStyle/>
          <a:p>
            <a:r>
              <a:rPr lang="da-DK" sz="3200" b="1" dirty="0" smtClean="0">
                <a:solidFill>
                  <a:schemeClr val="accent2">
                    <a:lumMod val="75000"/>
                  </a:schemeClr>
                </a:solidFill>
              </a:rPr>
              <a:t>7-MANDSHOLDET</a:t>
            </a:r>
          </a:p>
        </p:txBody>
      </p:sp>
      <p:sp>
        <p:nvSpPr>
          <p:cNvPr id="6" name="Rektangel 5"/>
          <p:cNvSpPr/>
          <p:nvPr/>
        </p:nvSpPr>
        <p:spPr>
          <a:xfrm>
            <a:off x="1405775" y="776568"/>
            <a:ext cx="8296836" cy="6186309"/>
          </a:xfrm>
          <a:prstGeom prst="rect">
            <a:avLst/>
          </a:prstGeom>
        </p:spPr>
        <p:txBody>
          <a:bodyPr wrap="square">
            <a:spAutoFit/>
          </a:bodyPr>
          <a:lstStyle/>
          <a:p>
            <a:pPr marL="742950" lvl="1" indent="-285750">
              <a:buFont typeface="+mj-lt"/>
              <a:buAutoNum type="arabicPeriod"/>
            </a:pPr>
            <a:r>
              <a:rPr lang="da-DK" b="1" dirty="0" smtClean="0"/>
              <a:t>Nyt spillersæt</a:t>
            </a:r>
          </a:p>
          <a:p>
            <a:pPr marL="1257300" lvl="2" indent="-342900">
              <a:buFont typeface="Arial" panose="020B0604020202020204" pitchFamily="34" charset="0"/>
              <a:buChar char="•"/>
            </a:pPr>
            <a:r>
              <a:rPr lang="da-DK" dirty="0" smtClean="0"/>
              <a:t>Der er bestilt et nyt spillersæt, som forventes at ankomne snarligt. Det er forventningen, at dette kan holde i 3-4 sæsoner. </a:t>
            </a:r>
            <a:endParaRPr lang="da-DK" dirty="0"/>
          </a:p>
          <a:p>
            <a:pPr marL="1257300" lvl="2" indent="-342900">
              <a:buFont typeface="Arial" panose="020B0604020202020204" pitchFamily="34" charset="0"/>
              <a:buChar char="•"/>
            </a:pPr>
            <a:r>
              <a:rPr lang="da-DK" dirty="0" smtClean="0"/>
              <a:t>Spillersættet er til 14 spillere og alle har haft mulighed for at vælge nummer og størrelse.</a:t>
            </a:r>
          </a:p>
          <a:p>
            <a:pPr marL="1257300" lvl="2" indent="-342900">
              <a:buFont typeface="Arial" panose="020B0604020202020204" pitchFamily="34" charset="0"/>
              <a:buChar char="•"/>
            </a:pPr>
            <a:r>
              <a:rPr lang="da-DK" dirty="0" smtClean="0"/>
              <a:t>Det gamle holdsæt uddeles til dem, som var med til at købe det i sin tid, og der opfordres til, at dette bruges til indendørs.</a:t>
            </a:r>
          </a:p>
          <a:p>
            <a:pPr marL="1257300" lvl="2" indent="-342900">
              <a:buFont typeface="Arial" panose="020B0604020202020204" pitchFamily="34" charset="0"/>
              <a:buChar char="•"/>
            </a:pPr>
            <a:r>
              <a:rPr lang="da-DK" dirty="0" smtClean="0"/>
              <a:t>Til orientering er der købt to </a:t>
            </a:r>
            <a:r>
              <a:rPr lang="da-DK" dirty="0"/>
              <a:t>S</a:t>
            </a:r>
            <a:r>
              <a:rPr lang="da-DK" dirty="0" smtClean="0"/>
              <a:t>elect brillant bolde.</a:t>
            </a:r>
          </a:p>
          <a:p>
            <a:pPr lvl="2"/>
            <a:endParaRPr lang="da-DK" dirty="0" smtClean="0"/>
          </a:p>
          <a:p>
            <a:pPr marL="742950" lvl="1" indent="-285750">
              <a:buFont typeface="+mj-lt"/>
              <a:buAutoNum type="arabicPeriod"/>
            </a:pPr>
            <a:r>
              <a:rPr lang="da-DK" b="1" dirty="0" smtClean="0"/>
              <a:t>Kampdage til sæsonen 2017</a:t>
            </a:r>
          </a:p>
          <a:p>
            <a:pPr marL="1200150" lvl="2" indent="-285750">
              <a:buFont typeface="Arial" panose="020B0604020202020204" pitchFamily="34" charset="0"/>
              <a:buChar char="•"/>
            </a:pPr>
            <a:r>
              <a:rPr lang="da-DK" dirty="0" smtClean="0"/>
              <a:t>Kampdage mandag og onsdage eller tirsdage og torsdage.</a:t>
            </a:r>
          </a:p>
          <a:p>
            <a:pPr marL="1200150" lvl="2" indent="-285750">
              <a:buFont typeface="Arial" panose="020B0604020202020204" pitchFamily="34" charset="0"/>
              <a:buChar char="•"/>
            </a:pPr>
            <a:r>
              <a:rPr lang="da-DK" dirty="0" smtClean="0"/>
              <a:t>Kamptidspunkt 17:00 til 20:00</a:t>
            </a:r>
          </a:p>
          <a:p>
            <a:pPr marL="1200150" lvl="2" indent="-285750">
              <a:buFont typeface="Arial" panose="020B0604020202020204" pitchFamily="34" charset="0"/>
              <a:buChar char="•"/>
            </a:pPr>
            <a:endParaRPr lang="da-DK" dirty="0" smtClean="0"/>
          </a:p>
          <a:p>
            <a:pPr marL="742950" lvl="1" indent="-285750">
              <a:buFont typeface="+mj-lt"/>
              <a:buAutoNum type="arabicPeriod"/>
            </a:pPr>
            <a:r>
              <a:rPr lang="da-DK" b="1" dirty="0" smtClean="0"/>
              <a:t>Orientering om træningstider fodbold</a:t>
            </a:r>
          </a:p>
          <a:p>
            <a:pPr marL="1200150" lvl="2" indent="-285750">
              <a:buFont typeface="Arial" panose="020B0604020202020204" pitchFamily="34" charset="0"/>
              <a:buChar char="•"/>
            </a:pPr>
            <a:r>
              <a:rPr lang="da-DK" dirty="0" smtClean="0"/>
              <a:t> Vi har fået tildelt tider som i 2016 og alt er indsat på holdsport. Bestyrelsen vil tilstræbe at disse tider fornys ved kommende ansøgningsrunde.</a:t>
            </a:r>
          </a:p>
          <a:p>
            <a:pPr marL="1200150" lvl="2" indent="-285750">
              <a:buFont typeface="Arial" panose="020B0604020202020204" pitchFamily="34" charset="0"/>
              <a:buChar char="•"/>
            </a:pPr>
            <a:endParaRPr lang="da-DK" dirty="0" smtClean="0"/>
          </a:p>
          <a:p>
            <a:pPr marL="742950" lvl="1" indent="-285750">
              <a:buFont typeface="+mj-lt"/>
              <a:buAutoNum type="arabicPeriod"/>
            </a:pPr>
            <a:r>
              <a:rPr lang="da-DK" b="1" dirty="0" smtClean="0"/>
              <a:t>Bødekasse</a:t>
            </a:r>
          </a:p>
          <a:p>
            <a:pPr marL="1200150" lvl="2" indent="-285750">
              <a:buFont typeface="Arial" panose="020B0604020202020204" pitchFamily="34" charset="0"/>
              <a:buChar char="•"/>
            </a:pPr>
            <a:r>
              <a:rPr lang="da-DK" dirty="0" smtClean="0"/>
              <a:t>Troels som er kasser for bødekassen orienterer, og det diskuteres, om der skal bruges holdsport løsningen fremover.</a:t>
            </a:r>
          </a:p>
          <a:p>
            <a:pPr marL="742950" lvl="1" indent="-285750">
              <a:buFont typeface="+mj-lt"/>
              <a:buAutoNum type="arabicPeriod"/>
            </a:pPr>
            <a:endParaRPr lang="da-DK" dirty="0" smtClean="0"/>
          </a:p>
        </p:txBody>
      </p:sp>
      <p:pic>
        <p:nvPicPr>
          <p:cNvPr id="5124" name="Picture 4" descr="File"/>
          <p:cNvPicPr>
            <a:picLocks noChangeAspect="1" noChangeArrowheads="1"/>
          </p:cNvPicPr>
          <p:nvPr/>
        </p:nvPicPr>
        <p:blipFill rotWithShape="1">
          <a:blip r:embed="rId2">
            <a:extLst>
              <a:ext uri="{28A0092B-C50C-407E-A947-70E740481C1C}">
                <a14:useLocalDpi xmlns:a14="http://schemas.microsoft.com/office/drawing/2010/main" val="0"/>
              </a:ext>
            </a:extLst>
          </a:blip>
          <a:srcRect l="18717" t="38551" r="49839" b="15246"/>
          <a:stretch/>
        </p:blipFill>
        <p:spPr bwMode="auto">
          <a:xfrm>
            <a:off x="10488706" y="4611519"/>
            <a:ext cx="1290918" cy="18968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Koral_a4"/>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1556" r="100000"/>
                    </a14:imgEffect>
                  </a14:imgLayer>
                </a14:imgProps>
              </a:ext>
              <a:ext uri="{28A0092B-C50C-407E-A947-70E740481C1C}">
                <a14:useLocalDpi xmlns:a14="http://schemas.microsoft.com/office/drawing/2010/main" val="0"/>
              </a:ext>
            </a:extLst>
          </a:blip>
          <a:srcRect/>
          <a:stretch>
            <a:fillRect/>
          </a:stretch>
        </p:blipFill>
        <p:spPr bwMode="auto">
          <a:xfrm flipH="1">
            <a:off x="176491" y="56096"/>
            <a:ext cx="776568" cy="776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5587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rot="5400000">
            <a:off x="-2864224" y="2864223"/>
            <a:ext cx="6858000" cy="1129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rot="16200000">
            <a:off x="-2383094" y="3137228"/>
            <a:ext cx="5895739" cy="846558"/>
          </a:xfrm>
        </p:spPr>
        <p:txBody>
          <a:bodyPr>
            <a:normAutofit/>
          </a:bodyPr>
          <a:lstStyle/>
          <a:p>
            <a:r>
              <a:rPr lang="da-DK" b="1" dirty="0" smtClean="0"/>
              <a:t>Femte punkt</a:t>
            </a:r>
            <a:endParaRPr lang="da-DK" dirty="0"/>
          </a:p>
        </p:txBody>
      </p:sp>
      <p:sp>
        <p:nvSpPr>
          <p:cNvPr id="5" name="Rektangel 4"/>
          <p:cNvSpPr/>
          <p:nvPr/>
        </p:nvSpPr>
        <p:spPr>
          <a:xfrm>
            <a:off x="1405775" y="247889"/>
            <a:ext cx="10373849" cy="584775"/>
          </a:xfrm>
          <a:prstGeom prst="rect">
            <a:avLst/>
          </a:prstGeom>
        </p:spPr>
        <p:txBody>
          <a:bodyPr wrap="square">
            <a:spAutoFit/>
          </a:bodyPr>
          <a:lstStyle/>
          <a:p>
            <a:r>
              <a:rPr lang="da-DK" sz="3200" b="1" dirty="0" smtClean="0">
                <a:solidFill>
                  <a:schemeClr val="accent2">
                    <a:lumMod val="75000"/>
                  </a:schemeClr>
                </a:solidFill>
              </a:rPr>
              <a:t>INDENDØRSHOLDET</a:t>
            </a:r>
          </a:p>
        </p:txBody>
      </p:sp>
      <p:sp>
        <p:nvSpPr>
          <p:cNvPr id="6" name="Rektangel 5"/>
          <p:cNvSpPr/>
          <p:nvPr/>
        </p:nvSpPr>
        <p:spPr>
          <a:xfrm>
            <a:off x="1405775" y="883091"/>
            <a:ext cx="8296836" cy="3970318"/>
          </a:xfrm>
          <a:prstGeom prst="rect">
            <a:avLst/>
          </a:prstGeom>
        </p:spPr>
        <p:txBody>
          <a:bodyPr wrap="square">
            <a:spAutoFit/>
          </a:bodyPr>
          <a:lstStyle/>
          <a:p>
            <a:pPr marL="742950" lvl="1" indent="-285750">
              <a:buFont typeface="+mj-lt"/>
              <a:buAutoNum type="arabicPeriod"/>
            </a:pPr>
            <a:r>
              <a:rPr lang="da-DK" b="1" dirty="0" smtClean="0"/>
              <a:t>Turnering</a:t>
            </a:r>
          </a:p>
          <a:p>
            <a:pPr marL="1257300" lvl="2" indent="-342900">
              <a:buFont typeface="Arial" panose="020B0604020202020204" pitchFamily="34" charset="0"/>
              <a:buChar char="•"/>
            </a:pPr>
            <a:r>
              <a:rPr lang="da-DK" dirty="0" smtClean="0"/>
              <a:t>Vi kan ansøge om deltagelse i Allanfodbolds indendørsturnering, der består af 4 stævner.</a:t>
            </a:r>
          </a:p>
          <a:p>
            <a:pPr marL="1257300" lvl="2" indent="-342900">
              <a:buFont typeface="Arial" panose="020B0604020202020204" pitchFamily="34" charset="0"/>
              <a:buChar char="•"/>
            </a:pPr>
            <a:r>
              <a:rPr lang="da-DK" dirty="0" smtClean="0"/>
              <a:t>Hvor mange ønsker </a:t>
            </a:r>
            <a:r>
              <a:rPr lang="da-DK" dirty="0"/>
              <a:t>det? </a:t>
            </a:r>
            <a:endParaRPr lang="da-DK" dirty="0" smtClean="0"/>
          </a:p>
          <a:p>
            <a:pPr marL="1257300" lvl="2" indent="-342900">
              <a:buFont typeface="Arial" panose="020B0604020202020204" pitchFamily="34" charset="0"/>
              <a:buChar char="•"/>
            </a:pPr>
            <a:r>
              <a:rPr lang="da-DK" dirty="0" smtClean="0"/>
              <a:t>Prisen mellem </a:t>
            </a:r>
            <a:r>
              <a:rPr lang="da-DK" dirty="0"/>
              <a:t>50-90 kr. </a:t>
            </a:r>
            <a:r>
              <a:rPr lang="da-DK" dirty="0" smtClean="0"/>
              <a:t>per stævne per spiller.</a:t>
            </a:r>
          </a:p>
          <a:p>
            <a:pPr marL="742950" lvl="1" indent="-285750">
              <a:buFont typeface="+mj-lt"/>
              <a:buAutoNum type="arabicPeriod"/>
            </a:pPr>
            <a:endParaRPr lang="da-DK" b="1" dirty="0" smtClean="0"/>
          </a:p>
          <a:p>
            <a:pPr marL="742950" lvl="1" indent="-285750">
              <a:buFont typeface="+mj-lt"/>
              <a:buAutoNum type="arabicPeriod"/>
            </a:pPr>
            <a:r>
              <a:rPr lang="da-DK" b="1" dirty="0" smtClean="0"/>
              <a:t>Træningstider</a:t>
            </a:r>
          </a:p>
          <a:p>
            <a:pPr marL="1257300" lvl="2" indent="-342900">
              <a:buFont typeface="Arial" panose="020B0604020202020204" pitchFamily="34" charset="0"/>
              <a:buChar char="•"/>
            </a:pPr>
            <a:r>
              <a:rPr lang="da-DK" dirty="0" smtClean="0"/>
              <a:t>Der er ansøgt om tider fredage fra 19-21 på Skolen i Sydhavnen.</a:t>
            </a:r>
          </a:p>
          <a:p>
            <a:pPr marL="1257300" lvl="2" indent="-342900">
              <a:buFont typeface="Arial" panose="020B0604020202020204" pitchFamily="34" charset="0"/>
              <a:buChar char="•"/>
            </a:pPr>
            <a:r>
              <a:rPr lang="da-DK" dirty="0" smtClean="0"/>
              <a:t>Svar gives senere og begivenheder oprettes på holdsport.</a:t>
            </a:r>
          </a:p>
          <a:p>
            <a:pPr marL="1257300" lvl="2" indent="-342900">
              <a:buFont typeface="Arial" panose="020B0604020202020204" pitchFamily="34" charset="0"/>
              <a:buChar char="•"/>
            </a:pPr>
            <a:endParaRPr lang="da-DK" dirty="0" smtClean="0"/>
          </a:p>
          <a:p>
            <a:pPr marL="1257300" lvl="2" indent="-342900">
              <a:buFont typeface="Arial" panose="020B0604020202020204" pitchFamily="34" charset="0"/>
              <a:buChar char="•"/>
            </a:pPr>
            <a:r>
              <a:rPr lang="da-DK" dirty="0" smtClean="0"/>
              <a:t>Folk har tilkendegivet, at de vil komme hver anden eller tredje gang.</a:t>
            </a:r>
          </a:p>
          <a:p>
            <a:pPr marL="1257300" lvl="2" indent="-342900">
              <a:buFont typeface="Arial" panose="020B0604020202020204" pitchFamily="34" charset="0"/>
              <a:buChar char="•"/>
            </a:pPr>
            <a:r>
              <a:rPr lang="da-DK" dirty="0" smtClean="0"/>
              <a:t>Derudover er alle velkommen til at medbringe folk til træning.</a:t>
            </a:r>
          </a:p>
          <a:p>
            <a:pPr marL="1257300" lvl="2" indent="-342900">
              <a:buFont typeface="Arial" panose="020B0604020202020204" pitchFamily="34" charset="0"/>
              <a:buChar char="•"/>
            </a:pPr>
            <a:r>
              <a:rPr lang="da-DK" dirty="0" smtClean="0"/>
              <a:t>Her gælder det, at der </a:t>
            </a:r>
            <a:r>
              <a:rPr lang="da-DK" dirty="0" err="1" smtClean="0"/>
              <a:t>påløber</a:t>
            </a:r>
            <a:r>
              <a:rPr lang="da-DK" dirty="0" smtClean="0"/>
              <a:t> foreningsgebyr ved gentagende deltagelse og/eller oprettelse på holdsport.</a:t>
            </a:r>
          </a:p>
        </p:txBody>
      </p:sp>
      <p:pic>
        <p:nvPicPr>
          <p:cNvPr id="7170" name="Picture 2" descr="Fi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3012" y="3596231"/>
            <a:ext cx="3146612" cy="31466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Koral_a4"/>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1556" r="100000"/>
                    </a14:imgEffect>
                  </a14:imgLayer>
                </a14:imgProps>
              </a:ext>
              <a:ext uri="{28A0092B-C50C-407E-A947-70E740481C1C}">
                <a14:useLocalDpi xmlns:a14="http://schemas.microsoft.com/office/drawing/2010/main" val="0"/>
              </a:ext>
            </a:extLst>
          </a:blip>
          <a:srcRect/>
          <a:stretch>
            <a:fillRect/>
          </a:stretch>
        </p:blipFill>
        <p:spPr bwMode="auto">
          <a:xfrm flipH="1">
            <a:off x="176491" y="56096"/>
            <a:ext cx="776568" cy="776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09712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rot="5400000">
            <a:off x="-2864224" y="2864223"/>
            <a:ext cx="6858000" cy="1129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rot="16200000">
            <a:off x="-2383094" y="3137228"/>
            <a:ext cx="5895739" cy="846558"/>
          </a:xfrm>
        </p:spPr>
        <p:txBody>
          <a:bodyPr>
            <a:normAutofit/>
          </a:bodyPr>
          <a:lstStyle/>
          <a:p>
            <a:r>
              <a:rPr lang="da-DK" b="1" dirty="0" smtClean="0"/>
              <a:t>Sjette punkt</a:t>
            </a:r>
            <a:endParaRPr lang="da-DK" dirty="0"/>
          </a:p>
        </p:txBody>
      </p:sp>
      <p:sp>
        <p:nvSpPr>
          <p:cNvPr id="5" name="Rektangel 4"/>
          <p:cNvSpPr/>
          <p:nvPr/>
        </p:nvSpPr>
        <p:spPr>
          <a:xfrm>
            <a:off x="1405775" y="247889"/>
            <a:ext cx="10373849" cy="584775"/>
          </a:xfrm>
          <a:prstGeom prst="rect">
            <a:avLst/>
          </a:prstGeom>
        </p:spPr>
        <p:txBody>
          <a:bodyPr wrap="square">
            <a:spAutoFit/>
          </a:bodyPr>
          <a:lstStyle/>
          <a:p>
            <a:r>
              <a:rPr lang="da-DK" sz="3200" b="1" dirty="0" smtClean="0">
                <a:solidFill>
                  <a:schemeClr val="accent2">
                    <a:lumMod val="75000"/>
                  </a:schemeClr>
                </a:solidFill>
              </a:rPr>
              <a:t>ANDRE EMNER</a:t>
            </a:r>
          </a:p>
        </p:txBody>
      </p:sp>
      <p:sp>
        <p:nvSpPr>
          <p:cNvPr id="6" name="Rektangel 5"/>
          <p:cNvSpPr/>
          <p:nvPr/>
        </p:nvSpPr>
        <p:spPr>
          <a:xfrm>
            <a:off x="1405775" y="883091"/>
            <a:ext cx="8296836" cy="3416320"/>
          </a:xfrm>
          <a:prstGeom prst="rect">
            <a:avLst/>
          </a:prstGeom>
        </p:spPr>
        <p:txBody>
          <a:bodyPr wrap="square">
            <a:spAutoFit/>
          </a:bodyPr>
          <a:lstStyle/>
          <a:p>
            <a:pPr marL="742950" lvl="1" indent="-285750">
              <a:buFont typeface="+mj-lt"/>
              <a:buAutoNum type="arabicPeriod"/>
            </a:pPr>
            <a:r>
              <a:rPr lang="da-DK" b="1" dirty="0" smtClean="0"/>
              <a:t>Alternative vinteraktiviteter (badminton, basket, volleyball)</a:t>
            </a:r>
          </a:p>
          <a:p>
            <a:pPr marL="1257300" lvl="2" indent="-342900">
              <a:buFont typeface="Arial" panose="020B0604020202020204" pitchFamily="34" charset="0"/>
              <a:buChar char="•"/>
            </a:pPr>
            <a:r>
              <a:rPr lang="da-DK" dirty="0" smtClean="0"/>
              <a:t>Der vil ikke blive søgt efter faste tider.</a:t>
            </a:r>
          </a:p>
          <a:p>
            <a:pPr marL="1257300" lvl="2" indent="-342900">
              <a:buFont typeface="Arial" panose="020B0604020202020204" pitchFamily="34" charset="0"/>
              <a:buChar char="•"/>
            </a:pPr>
            <a:r>
              <a:rPr lang="da-DK" dirty="0" smtClean="0"/>
              <a:t>Der kan dog efterspørges bestilling af booking af tider til bestyrelsen på foreningens mail. Her skal der regnes med, at bestillingen skal foretages to uger før og ikke er kan garanteres af foreningen, da det er Københavns Kommune, der står for det.</a:t>
            </a:r>
          </a:p>
          <a:p>
            <a:pPr marL="742950" lvl="1" indent="-285750">
              <a:buFont typeface="+mj-lt"/>
              <a:buAutoNum type="arabicPeriod"/>
            </a:pPr>
            <a:endParaRPr lang="da-DK" b="1" dirty="0" smtClean="0"/>
          </a:p>
          <a:p>
            <a:pPr marL="742950" lvl="1" indent="-285750">
              <a:buFont typeface="+mj-lt"/>
              <a:buAutoNum type="arabicPeriod"/>
            </a:pPr>
            <a:r>
              <a:rPr lang="da-DK" b="1" dirty="0" smtClean="0"/>
              <a:t>Forenings julefrokost dato</a:t>
            </a:r>
          </a:p>
          <a:p>
            <a:pPr marL="1257300" lvl="2" indent="-342900">
              <a:buFont typeface="Arial" panose="020B0604020202020204" pitchFamily="34" charset="0"/>
              <a:buChar char="•"/>
            </a:pPr>
            <a:r>
              <a:rPr lang="da-DK" dirty="0" smtClean="0"/>
              <a:t>Bestyrelsen indstiller til beslutning om en af to nedenstående datoer:</a:t>
            </a:r>
          </a:p>
          <a:p>
            <a:pPr marL="1714500" lvl="3" indent="-342900">
              <a:buFont typeface="Wingdings" panose="05000000000000000000" pitchFamily="2" charset="2"/>
              <a:buChar char="q"/>
            </a:pPr>
            <a:r>
              <a:rPr lang="da-DK" dirty="0" smtClean="0"/>
              <a:t>19. november 2016</a:t>
            </a:r>
          </a:p>
          <a:p>
            <a:pPr marL="1714500" lvl="3" indent="-342900">
              <a:buFont typeface="Wingdings" panose="05000000000000000000" pitchFamily="2" charset="2"/>
              <a:buChar char="q"/>
            </a:pPr>
            <a:r>
              <a:rPr lang="da-DK" dirty="0" smtClean="0"/>
              <a:t>26. november 2016</a:t>
            </a:r>
            <a:endParaRPr lang="da-DK" dirty="0"/>
          </a:p>
          <a:p>
            <a:pPr marL="1250950" lvl="3" indent="-349250">
              <a:buFont typeface="Arial" panose="020B0604020202020204" pitchFamily="34" charset="0"/>
              <a:buChar char="•"/>
              <a:tabLst>
                <a:tab pos="981075" algn="l"/>
              </a:tabLst>
            </a:pPr>
            <a:r>
              <a:rPr lang="da-DK" dirty="0" smtClean="0"/>
              <a:t>Hvem afholder begivenheden?</a:t>
            </a:r>
          </a:p>
        </p:txBody>
      </p:sp>
      <p:pic>
        <p:nvPicPr>
          <p:cNvPr id="10242" name="Picture 2" descr="Badmint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7719" y="4806297"/>
            <a:ext cx="1711905" cy="15407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Koral_a4"/>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1556" r="100000"/>
                    </a14:imgEffect>
                  </a14:imgLayer>
                </a14:imgProps>
              </a:ext>
              <a:ext uri="{28A0092B-C50C-407E-A947-70E740481C1C}">
                <a14:useLocalDpi xmlns:a14="http://schemas.microsoft.com/office/drawing/2010/main" val="0"/>
              </a:ext>
            </a:extLst>
          </a:blip>
          <a:srcRect/>
          <a:stretch>
            <a:fillRect/>
          </a:stretch>
        </p:blipFill>
        <p:spPr bwMode="auto">
          <a:xfrm flipH="1">
            <a:off x="176491" y="56096"/>
            <a:ext cx="776568" cy="776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2098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rot="5400000">
            <a:off x="-2864224" y="2864223"/>
            <a:ext cx="6858000" cy="1129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rot="16200000">
            <a:off x="-2383094" y="3137228"/>
            <a:ext cx="5895739" cy="846558"/>
          </a:xfrm>
        </p:spPr>
        <p:txBody>
          <a:bodyPr>
            <a:normAutofit/>
          </a:bodyPr>
          <a:lstStyle/>
          <a:p>
            <a:r>
              <a:rPr lang="da-DK" b="1" dirty="0" smtClean="0"/>
              <a:t>Syvende punkt</a:t>
            </a:r>
            <a:endParaRPr lang="da-DK" dirty="0"/>
          </a:p>
        </p:txBody>
      </p:sp>
      <p:sp>
        <p:nvSpPr>
          <p:cNvPr id="5" name="Rektangel 4"/>
          <p:cNvSpPr/>
          <p:nvPr/>
        </p:nvSpPr>
        <p:spPr>
          <a:xfrm>
            <a:off x="1405775" y="247889"/>
            <a:ext cx="10373849" cy="584775"/>
          </a:xfrm>
          <a:prstGeom prst="rect">
            <a:avLst/>
          </a:prstGeom>
        </p:spPr>
        <p:txBody>
          <a:bodyPr wrap="square">
            <a:spAutoFit/>
          </a:bodyPr>
          <a:lstStyle/>
          <a:p>
            <a:r>
              <a:rPr lang="da-DK" sz="3200" b="1" dirty="0" smtClean="0">
                <a:solidFill>
                  <a:schemeClr val="accent2">
                    <a:lumMod val="75000"/>
                  </a:schemeClr>
                </a:solidFill>
              </a:rPr>
              <a:t>BESTYRELSE OG SUPPLEANTER</a:t>
            </a:r>
          </a:p>
        </p:txBody>
      </p:sp>
      <p:sp>
        <p:nvSpPr>
          <p:cNvPr id="6" name="Rektangel 5"/>
          <p:cNvSpPr/>
          <p:nvPr/>
        </p:nvSpPr>
        <p:spPr>
          <a:xfrm>
            <a:off x="1405775" y="883091"/>
            <a:ext cx="8122273" cy="4801314"/>
          </a:xfrm>
          <a:prstGeom prst="rect">
            <a:avLst/>
          </a:prstGeom>
        </p:spPr>
        <p:txBody>
          <a:bodyPr wrap="square">
            <a:spAutoFit/>
          </a:bodyPr>
          <a:lstStyle/>
          <a:p>
            <a:pPr marL="265113" lvl="1"/>
            <a:r>
              <a:rPr lang="da-DK" b="1" dirty="0" smtClean="0"/>
              <a:t>Hvem er bestyrelsen</a:t>
            </a:r>
          </a:p>
          <a:p>
            <a:pPr marL="539750" lvl="1"/>
            <a:r>
              <a:rPr lang="da-DK" dirty="0" smtClean="0"/>
              <a:t>Formand: Kasper Tange Jørgensen</a:t>
            </a:r>
          </a:p>
          <a:p>
            <a:pPr marL="539750" lvl="1"/>
            <a:r>
              <a:rPr lang="da-DK" dirty="0" smtClean="0"/>
              <a:t>Næstformand: Rene Frederiksen</a:t>
            </a:r>
          </a:p>
          <a:p>
            <a:pPr marL="539750" lvl="1"/>
            <a:r>
              <a:rPr lang="da-DK" dirty="0" smtClean="0"/>
              <a:t>Bestyrelsesmedlem: Casper Colstrup Sommer</a:t>
            </a:r>
          </a:p>
          <a:p>
            <a:pPr marL="539750" lvl="1"/>
            <a:r>
              <a:rPr lang="da-DK" dirty="0"/>
              <a:t>Bestyrelsesmedlem: </a:t>
            </a:r>
            <a:r>
              <a:rPr lang="da-DK" dirty="0" smtClean="0"/>
              <a:t>Jannick Olsen</a:t>
            </a:r>
            <a:endParaRPr lang="da-DK" dirty="0"/>
          </a:p>
          <a:p>
            <a:pPr marL="539750" lvl="1"/>
            <a:r>
              <a:rPr lang="da-DK" dirty="0" smtClean="0"/>
              <a:t>Bestyrelsesmedlem</a:t>
            </a:r>
            <a:r>
              <a:rPr lang="da-DK" dirty="0"/>
              <a:t>: </a:t>
            </a:r>
            <a:r>
              <a:rPr lang="da-DK" dirty="0" smtClean="0"/>
              <a:t>Esben Schouboe</a:t>
            </a:r>
            <a:endParaRPr lang="da-DK" dirty="0"/>
          </a:p>
          <a:p>
            <a:pPr marL="539750" lvl="1"/>
            <a:endParaRPr lang="da-DK" b="1" dirty="0" smtClean="0"/>
          </a:p>
          <a:p>
            <a:pPr marL="742950" lvl="1" indent="-285750">
              <a:buFont typeface="+mj-lt"/>
              <a:buAutoNum type="arabicPeriod"/>
            </a:pPr>
            <a:endParaRPr lang="da-DK" b="1" dirty="0"/>
          </a:p>
          <a:p>
            <a:pPr marL="800100" lvl="1" indent="-342900">
              <a:buFont typeface="+mj-lt"/>
              <a:buAutoNum type="arabicPeriod"/>
            </a:pPr>
            <a:r>
              <a:rPr lang="da-DK" b="1" dirty="0" smtClean="0"/>
              <a:t>Bestyrelsen er ikke på valg</a:t>
            </a:r>
          </a:p>
          <a:p>
            <a:pPr lvl="1"/>
            <a:r>
              <a:rPr lang="da-DK" dirty="0" smtClean="0"/>
              <a:t>	Vedtægternes </a:t>
            </a:r>
            <a:r>
              <a:rPr lang="da-DK" dirty="0"/>
              <a:t>§ 4, stk. 1: </a:t>
            </a:r>
            <a:r>
              <a:rPr lang="da-DK" i="1" dirty="0"/>
              <a:t>”Foreningen ledes af en bestyrelse på 5 </a:t>
            </a:r>
            <a:r>
              <a:rPr lang="da-DK" i="1" dirty="0" smtClean="0"/>
              <a:t>	medlemmer</a:t>
            </a:r>
            <a:r>
              <a:rPr lang="da-DK" i="1" dirty="0"/>
              <a:t>, </a:t>
            </a:r>
            <a:r>
              <a:rPr lang="da-DK" i="1" dirty="0" smtClean="0"/>
              <a:t>der </a:t>
            </a:r>
            <a:r>
              <a:rPr lang="da-DK" i="1" dirty="0"/>
              <a:t>vælges for 2 år ad gangen</a:t>
            </a:r>
            <a:r>
              <a:rPr lang="da-DK" i="1" dirty="0" smtClean="0"/>
              <a:t>.”</a:t>
            </a:r>
          </a:p>
          <a:p>
            <a:pPr lvl="1"/>
            <a:endParaRPr lang="da-DK" b="1" dirty="0" smtClean="0"/>
          </a:p>
          <a:p>
            <a:pPr lvl="1"/>
            <a:r>
              <a:rPr lang="da-DK" b="1" dirty="0" smtClean="0"/>
              <a:t>2.   Kassér</a:t>
            </a:r>
          </a:p>
          <a:p>
            <a:pPr lvl="2"/>
            <a:r>
              <a:rPr lang="da-DK" dirty="0" smtClean="0"/>
              <a:t>Nikolaj Bangsted Lem Christensen har ønsket at overtage rollen som kassér, hvilket den hidtidige kassér Casper Colstrup Sommer har indvilget i.</a:t>
            </a:r>
          </a:p>
          <a:p>
            <a:pPr lvl="2"/>
            <a:r>
              <a:rPr lang="da-DK" dirty="0" smtClean="0"/>
              <a:t>Der iværksættes en proces med at få oprettet en ny konto eller adgang til kontoen for Nikolaj.</a:t>
            </a:r>
          </a:p>
        </p:txBody>
      </p:sp>
      <p:pic>
        <p:nvPicPr>
          <p:cNvPr id="9218" name="Picture 2" descr="Koral_a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6953" y="3880530"/>
            <a:ext cx="2627847" cy="262784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Koral_a4"/>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1556" r="100000"/>
                    </a14:imgEffect>
                  </a14:imgLayer>
                </a14:imgProps>
              </a:ext>
              <a:ext uri="{28A0092B-C50C-407E-A947-70E740481C1C}">
                <a14:useLocalDpi xmlns:a14="http://schemas.microsoft.com/office/drawing/2010/main" val="0"/>
              </a:ext>
            </a:extLst>
          </a:blip>
          <a:srcRect/>
          <a:stretch>
            <a:fillRect/>
          </a:stretch>
        </p:blipFill>
        <p:spPr bwMode="auto">
          <a:xfrm flipH="1">
            <a:off x="176491" y="56096"/>
            <a:ext cx="776568" cy="776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4643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rot="5400000">
            <a:off x="-2864224" y="2864223"/>
            <a:ext cx="6858000" cy="1129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rot="16200000">
            <a:off x="-2383094" y="3137228"/>
            <a:ext cx="5895739" cy="846558"/>
          </a:xfrm>
        </p:spPr>
        <p:txBody>
          <a:bodyPr>
            <a:normAutofit/>
          </a:bodyPr>
          <a:lstStyle/>
          <a:p>
            <a:r>
              <a:rPr lang="da-DK" b="1" dirty="0" smtClean="0"/>
              <a:t>Ottende punkt</a:t>
            </a:r>
            <a:endParaRPr lang="da-DK" dirty="0"/>
          </a:p>
        </p:txBody>
      </p:sp>
      <p:sp>
        <p:nvSpPr>
          <p:cNvPr id="5" name="Rektangel 4"/>
          <p:cNvSpPr/>
          <p:nvPr/>
        </p:nvSpPr>
        <p:spPr>
          <a:xfrm>
            <a:off x="1405775" y="247889"/>
            <a:ext cx="10373849" cy="584775"/>
          </a:xfrm>
          <a:prstGeom prst="rect">
            <a:avLst/>
          </a:prstGeom>
        </p:spPr>
        <p:txBody>
          <a:bodyPr wrap="square">
            <a:spAutoFit/>
          </a:bodyPr>
          <a:lstStyle/>
          <a:p>
            <a:r>
              <a:rPr lang="da-DK" sz="3200" b="1" dirty="0" smtClean="0">
                <a:solidFill>
                  <a:schemeClr val="accent2">
                    <a:lumMod val="75000"/>
                  </a:schemeClr>
                </a:solidFill>
              </a:rPr>
              <a:t>EVENTUELT</a:t>
            </a:r>
          </a:p>
        </p:txBody>
      </p:sp>
      <p:sp>
        <p:nvSpPr>
          <p:cNvPr id="6" name="Rektangel 5"/>
          <p:cNvSpPr/>
          <p:nvPr/>
        </p:nvSpPr>
        <p:spPr>
          <a:xfrm>
            <a:off x="1405775" y="883091"/>
            <a:ext cx="8296836" cy="2031325"/>
          </a:xfrm>
          <a:prstGeom prst="rect">
            <a:avLst/>
          </a:prstGeom>
        </p:spPr>
        <p:txBody>
          <a:bodyPr wrap="square">
            <a:spAutoFit/>
          </a:bodyPr>
          <a:lstStyle/>
          <a:p>
            <a:pPr marL="742950" lvl="1" indent="-285750">
              <a:buFont typeface="+mj-lt"/>
              <a:buAutoNum type="arabicPeriod"/>
            </a:pPr>
            <a:r>
              <a:rPr lang="da-DK" b="1" dirty="0" smtClean="0"/>
              <a:t>Hjemmeside</a:t>
            </a:r>
          </a:p>
          <a:p>
            <a:pPr marL="1257300" lvl="2" indent="-342900">
              <a:buFont typeface="Arial" panose="020B0604020202020204" pitchFamily="34" charset="0"/>
              <a:buChar char="•"/>
            </a:pPr>
            <a:r>
              <a:rPr lang="da-DK" dirty="0" smtClean="0"/>
              <a:t>Hjemmesiden er kommet ind under holdsports brugerflade, hvilket er gratis og øger funktionaliteten.</a:t>
            </a:r>
          </a:p>
          <a:p>
            <a:pPr marL="1257300" lvl="2" indent="-342900">
              <a:buFont typeface="Arial" panose="020B0604020202020204" pitchFamily="34" charset="0"/>
              <a:buChar char="•"/>
            </a:pPr>
            <a:r>
              <a:rPr lang="da-DK" dirty="0" smtClean="0"/>
              <a:t>Der mangler dog tekst, der skal skrives.</a:t>
            </a:r>
          </a:p>
          <a:p>
            <a:pPr marL="742950" lvl="1" indent="-285750">
              <a:buFont typeface="+mj-lt"/>
              <a:buAutoNum type="arabicPeriod"/>
            </a:pPr>
            <a:endParaRPr lang="da-DK" b="1" dirty="0" smtClean="0"/>
          </a:p>
          <a:p>
            <a:pPr marL="742950" lvl="1" indent="-285750">
              <a:buFont typeface="+mj-lt"/>
              <a:buAutoNum type="arabicPeriod"/>
            </a:pPr>
            <a:r>
              <a:rPr lang="da-DK" b="1" dirty="0"/>
              <a:t>Kampreferater</a:t>
            </a:r>
            <a:endParaRPr lang="da-DK" b="1" dirty="0" smtClean="0"/>
          </a:p>
          <a:p>
            <a:pPr marL="1257300" lvl="2" indent="-342900">
              <a:buFont typeface="Arial" panose="020B0604020202020204" pitchFamily="34" charset="0"/>
              <a:buChar char="•"/>
            </a:pPr>
            <a:r>
              <a:rPr lang="da-DK" dirty="0" smtClean="0"/>
              <a:t>Hvad gør vi med kampreferater</a:t>
            </a:r>
          </a:p>
        </p:txBody>
      </p:sp>
      <p:pic>
        <p:nvPicPr>
          <p:cNvPr id="8194" name="Picture 2" descr="F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2311" y="2491062"/>
            <a:ext cx="4017313" cy="401731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Koral_a4"/>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1556" r="100000"/>
                    </a14:imgEffect>
                  </a14:imgLayer>
                </a14:imgProps>
              </a:ext>
              <a:ext uri="{28A0092B-C50C-407E-A947-70E740481C1C}">
                <a14:useLocalDpi xmlns:a14="http://schemas.microsoft.com/office/drawing/2010/main" val="0"/>
              </a:ext>
            </a:extLst>
          </a:blip>
          <a:srcRect/>
          <a:stretch>
            <a:fillRect/>
          </a:stretch>
        </p:blipFill>
        <p:spPr bwMode="auto">
          <a:xfrm flipH="1">
            <a:off x="176491" y="56096"/>
            <a:ext cx="776568" cy="776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5965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636813" y="287965"/>
            <a:ext cx="11740243" cy="5955476"/>
          </a:xfrm>
          <a:prstGeom prst="rect">
            <a:avLst/>
          </a:prstGeom>
        </p:spPr>
        <p:txBody>
          <a:bodyPr wrap="square">
            <a:spAutoFit/>
          </a:bodyPr>
          <a:lstStyle/>
          <a:p>
            <a:pPr algn="just">
              <a:lnSpc>
                <a:spcPct val="150000"/>
              </a:lnSpc>
            </a:pPr>
            <a:r>
              <a:rPr lang="da-DK" sz="1400" b="1" dirty="0">
                <a:latin typeface="Times New Roman" panose="02020603050405020304" pitchFamily="18" charset="0"/>
                <a:ea typeface="Times New Roman" panose="02020603050405020304" pitchFamily="18" charset="0"/>
              </a:rPr>
              <a:t>Referat af generalforsamling 02-09-2016</a:t>
            </a:r>
            <a:endParaRPr lang="da-DK" sz="1200" dirty="0">
              <a:latin typeface="Times New Roman" panose="02020603050405020304" pitchFamily="18" charset="0"/>
              <a:ea typeface="Times New Roman" panose="02020603050405020304" pitchFamily="18" charset="0"/>
            </a:endParaRPr>
          </a:p>
          <a:p>
            <a:pPr algn="just">
              <a:lnSpc>
                <a:spcPct val="150000"/>
              </a:lnSpc>
            </a:pPr>
            <a:r>
              <a:rPr lang="da-DK" sz="1200" b="1" dirty="0">
                <a:latin typeface="Times New Roman" panose="02020603050405020304" pitchFamily="18" charset="0"/>
                <a:ea typeface="Times New Roman" panose="02020603050405020304" pitchFamily="18" charset="0"/>
              </a:rPr>
              <a:t>Stemmetællere: Nikolaj </a:t>
            </a:r>
            <a:endParaRPr lang="da-DK" sz="1200" dirty="0">
              <a:latin typeface="Times New Roman" panose="02020603050405020304" pitchFamily="18" charset="0"/>
              <a:ea typeface="Times New Roman" panose="02020603050405020304" pitchFamily="18" charset="0"/>
            </a:endParaRPr>
          </a:p>
          <a:p>
            <a:pPr marL="800100" lvl="1" indent="-342900" algn="just">
              <a:lnSpc>
                <a:spcPct val="150000"/>
              </a:lnSpc>
              <a:buFont typeface="+mj-lt"/>
              <a:buAutoNum type="arabicParenR"/>
            </a:pPr>
            <a:r>
              <a:rPr lang="da-DK" sz="1200" dirty="0">
                <a:latin typeface="Times New Roman" panose="02020603050405020304" pitchFamily="18" charset="0"/>
                <a:ea typeface="Times New Roman" panose="02020603050405020304" pitchFamily="18" charset="0"/>
              </a:rPr>
              <a:t>Valg af dirigent og referent.</a:t>
            </a:r>
          </a:p>
          <a:p>
            <a:pPr marL="1200150" lvl="2"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Troels Bo Jørgensen og Rene Frederiksen</a:t>
            </a:r>
          </a:p>
          <a:p>
            <a:pPr marL="800100" lvl="1" indent="-342900" algn="just">
              <a:lnSpc>
                <a:spcPct val="150000"/>
              </a:lnSpc>
              <a:buFont typeface="+mj-lt"/>
              <a:buAutoNum type="arabicParenR"/>
            </a:pPr>
            <a:r>
              <a:rPr lang="da-DK" sz="1200" dirty="0">
                <a:latin typeface="Times New Roman" panose="02020603050405020304" pitchFamily="18" charset="0"/>
                <a:ea typeface="Times New Roman" panose="02020603050405020304" pitchFamily="18" charset="0"/>
              </a:rPr>
              <a:t>Formandens beretning.</a:t>
            </a:r>
          </a:p>
          <a:p>
            <a:pPr marL="800100" lvl="1" indent="-342900" algn="just">
              <a:lnSpc>
                <a:spcPct val="150000"/>
              </a:lnSpc>
              <a:buFont typeface="+mj-lt"/>
              <a:buAutoNum type="arabicParenR"/>
            </a:pPr>
            <a:r>
              <a:rPr lang="da-DK" sz="1200" dirty="0">
                <a:latin typeface="Times New Roman" panose="02020603050405020304" pitchFamily="18" charset="0"/>
                <a:ea typeface="Times New Roman" panose="02020603050405020304" pitchFamily="18" charset="0"/>
              </a:rPr>
              <a:t>Kassererens beretning og godkendelse af regnskab. </a:t>
            </a:r>
          </a:p>
          <a:p>
            <a:pPr marL="800100" lvl="1" indent="-342900" algn="just">
              <a:lnSpc>
                <a:spcPct val="150000"/>
              </a:lnSpc>
              <a:buFont typeface="+mj-lt"/>
              <a:buAutoNum type="arabicParenR"/>
            </a:pPr>
            <a:r>
              <a:rPr lang="da-DK" sz="1200" dirty="0">
                <a:latin typeface="Times New Roman" panose="02020603050405020304" pitchFamily="18" charset="0"/>
                <a:ea typeface="Times New Roman" panose="02020603050405020304" pitchFamily="18" charset="0"/>
              </a:rPr>
              <a:t>7-mandsholdet.</a:t>
            </a:r>
          </a:p>
          <a:p>
            <a:pPr marL="800100" lvl="1" indent="-342900" algn="just">
              <a:lnSpc>
                <a:spcPct val="150000"/>
              </a:lnSpc>
              <a:buFont typeface="+mj-lt"/>
              <a:buAutoNum type="arabicParenR"/>
            </a:pPr>
            <a:r>
              <a:rPr lang="da-DK" sz="1200" dirty="0">
                <a:latin typeface="Times New Roman" panose="02020603050405020304" pitchFamily="18" charset="0"/>
                <a:ea typeface="Times New Roman" panose="02020603050405020304" pitchFamily="18" charset="0"/>
              </a:rPr>
              <a:t>Indendørsturneringen.</a:t>
            </a:r>
          </a:p>
          <a:p>
            <a:pPr marL="800100" lvl="1" indent="-342900" algn="just">
              <a:lnSpc>
                <a:spcPct val="150000"/>
              </a:lnSpc>
              <a:buFont typeface="+mj-lt"/>
              <a:buAutoNum type="arabicParenR"/>
            </a:pPr>
            <a:r>
              <a:rPr lang="da-DK" sz="1200" dirty="0">
                <a:latin typeface="Times New Roman" panose="02020603050405020304" pitchFamily="18" charset="0"/>
                <a:ea typeface="Times New Roman" panose="02020603050405020304" pitchFamily="18" charset="0"/>
              </a:rPr>
              <a:t>Andre aktiviteter</a:t>
            </a:r>
          </a:p>
          <a:p>
            <a:pPr marL="800100" lvl="1" indent="-342900" algn="just">
              <a:lnSpc>
                <a:spcPct val="150000"/>
              </a:lnSpc>
              <a:buFont typeface="+mj-lt"/>
              <a:buAutoNum type="arabicParenR"/>
            </a:pPr>
            <a:r>
              <a:rPr lang="da-DK" sz="1200" dirty="0">
                <a:latin typeface="Times New Roman" panose="02020603050405020304" pitchFamily="18" charset="0"/>
                <a:ea typeface="Times New Roman" panose="02020603050405020304" pitchFamily="18" charset="0"/>
              </a:rPr>
              <a:t>Eventuelt.</a:t>
            </a:r>
          </a:p>
          <a:p>
            <a:pPr marL="342900" lvl="0" indent="-342900" algn="just">
              <a:lnSpc>
                <a:spcPct val="150000"/>
              </a:lnSpc>
              <a:buFont typeface="+mj-lt"/>
              <a:buAutoNum type="arabicParenR"/>
            </a:pPr>
            <a:r>
              <a:rPr lang="da-DK" sz="1200" dirty="0">
                <a:latin typeface="Times New Roman" panose="02020603050405020304" pitchFamily="18" charset="0"/>
                <a:ea typeface="Times New Roman" panose="02020603050405020304" pitchFamily="18" charset="0"/>
              </a:rPr>
              <a:t>Dirigent og referent enstemmigt vedtaget.</a:t>
            </a: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Tilstede til generalforsamlingen er Troels Bo Jørgensen, Kasper Tange Jørgensen, Nikolaj Bangsted Lem Christensen og Rene Frederiksen </a:t>
            </a:r>
          </a:p>
          <a:p>
            <a:pPr marL="342900" lvl="0" indent="-342900" algn="just">
              <a:lnSpc>
                <a:spcPct val="150000"/>
              </a:lnSpc>
              <a:buFont typeface="+mj-lt"/>
              <a:buAutoNum type="arabicParenR"/>
            </a:pPr>
            <a:r>
              <a:rPr lang="da-DK" sz="1200" dirty="0">
                <a:latin typeface="Times New Roman" panose="02020603050405020304" pitchFamily="18" charset="0"/>
                <a:ea typeface="Times New Roman" panose="02020603050405020304" pitchFamily="18" charset="0"/>
              </a:rPr>
              <a:t> </a:t>
            </a: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Der har været større opbakning til klubbens aktiviteter og træning end hidtil, hvilket gør det endnu mere ærgerligt at se den manglende opbakning til generalforsamlingen.</a:t>
            </a: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Vi har fået tre nye medlemmer siden generalforsamlingen i 2015. Formanden byder velkommen til Mads Hviid, Thorbjørn Jensen og Tobias Heine Lund Jensen.</a:t>
            </a: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Der forventes en stigning på 8 procentpoint i den kommende sæson.</a:t>
            </a: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Økonomien ser ud til at være sund, med ingen manglende betalere, kun langsomme betalere.</a:t>
            </a:r>
          </a:p>
          <a:p>
            <a:pPr marL="342900" lvl="0" indent="-342900" algn="just">
              <a:lnSpc>
                <a:spcPct val="150000"/>
              </a:lnSpc>
              <a:buFont typeface="+mj-lt"/>
              <a:buAutoNum type="arabicParenR"/>
            </a:pPr>
            <a:r>
              <a:rPr lang="da-DK" sz="1200" dirty="0">
                <a:latin typeface="Times New Roman" panose="02020603050405020304" pitchFamily="18" charset="0"/>
                <a:ea typeface="Times New Roman" panose="02020603050405020304" pitchFamily="18" charset="0"/>
              </a:rPr>
              <a:t> </a:t>
            </a: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I forhold til budgettet har vi desværre overskredet i år, grundet en kontingentstigning fra Allan Fodbold på 300 kr.</a:t>
            </a: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Der er manglende indtægt på 300 kr. Fra langsomme betalere af de ekstra opkrævet 100 kr. For nyt spillesæt.</a:t>
            </a:r>
          </a:p>
          <a:p>
            <a:pPr marL="742950" lvl="1" indent="-285750" algn="just">
              <a:lnSpc>
                <a:spcPct val="150000"/>
              </a:lnSpc>
              <a:spcAft>
                <a:spcPts val="0"/>
              </a:spcAft>
              <a:buFont typeface="+mj-lt"/>
              <a:buAutoNum type="alphaLcPeriod"/>
            </a:pPr>
            <a:r>
              <a:rPr lang="da-DK" sz="1200" dirty="0">
                <a:latin typeface="Times New Roman" panose="02020603050405020304" pitchFamily="18" charset="0"/>
                <a:ea typeface="Times New Roman" panose="02020603050405020304" pitchFamily="18" charset="0"/>
              </a:rPr>
              <a:t>Der blev bedt om en uddybning af enkelt poster som eftersendes snarligt. Regnskab og budget blev godkendt enstemmigt</a:t>
            </a:r>
            <a:r>
              <a:rPr lang="da-DK" sz="1200" dirty="0" smtClean="0">
                <a:latin typeface="Times New Roman" panose="02020603050405020304" pitchFamily="18" charset="0"/>
                <a:ea typeface="Times New Roman" panose="02020603050405020304" pitchFamily="18" charset="0"/>
              </a:rPr>
              <a:t>.</a:t>
            </a:r>
            <a:endParaRPr lang="da-DK" sz="1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69136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195944" y="268414"/>
            <a:ext cx="11772900" cy="6278642"/>
          </a:xfrm>
          <a:prstGeom prst="rect">
            <a:avLst/>
          </a:prstGeom>
        </p:spPr>
        <p:txBody>
          <a:bodyPr wrap="square">
            <a:spAutoFit/>
          </a:bodyPr>
          <a:lstStyle/>
          <a:p>
            <a:pPr lvl="1" algn="just">
              <a:lnSpc>
                <a:spcPct val="150000"/>
              </a:lnSpc>
            </a:pPr>
            <a:r>
              <a:rPr lang="da-DK" sz="1200" dirty="0" smtClean="0">
                <a:latin typeface="Times New Roman" panose="02020603050405020304" pitchFamily="18" charset="0"/>
                <a:ea typeface="Times New Roman" panose="02020603050405020304" pitchFamily="18" charset="0"/>
              </a:rPr>
              <a:t>d.   De </a:t>
            </a:r>
            <a:r>
              <a:rPr lang="da-DK" sz="1200" dirty="0">
                <a:latin typeface="Times New Roman" panose="02020603050405020304" pitchFamily="18" charset="0"/>
                <a:ea typeface="Times New Roman" panose="02020603050405020304" pitchFamily="18" charset="0"/>
              </a:rPr>
              <a:t>tilstedeværende er blevet enige om et foreningskontingent på 130 kr. For 2017.</a:t>
            </a:r>
          </a:p>
          <a:p>
            <a:pPr lvl="1" algn="just">
              <a:lnSpc>
                <a:spcPct val="150000"/>
              </a:lnSpc>
            </a:pPr>
            <a:r>
              <a:rPr lang="da-DK" sz="1200" dirty="0" smtClean="0">
                <a:latin typeface="Times New Roman" panose="02020603050405020304" pitchFamily="18" charset="0"/>
                <a:ea typeface="Times New Roman" panose="02020603050405020304" pitchFamily="18" charset="0"/>
              </a:rPr>
              <a:t>e.   Klubkontingentet </a:t>
            </a:r>
            <a:r>
              <a:rPr lang="da-DK" sz="1200" dirty="0">
                <a:latin typeface="Times New Roman" panose="02020603050405020304" pitchFamily="18" charset="0"/>
                <a:ea typeface="Times New Roman" panose="02020603050405020304" pitchFamily="18" charset="0"/>
              </a:rPr>
              <a:t>vil fastsat til 600 kr. For 2017. Kontingentet bliver sat op grundet Københavns Kommunes nyeste påfund med opkrævning for brug af kommunale faciliteter</a:t>
            </a:r>
            <a:r>
              <a:rPr lang="da-DK" sz="1200" dirty="0" smtClean="0">
                <a:latin typeface="Times New Roman" panose="02020603050405020304" pitchFamily="18" charset="0"/>
                <a:ea typeface="Times New Roman" panose="02020603050405020304" pitchFamily="18" charset="0"/>
              </a:rPr>
              <a:t>.    	Kontingent </a:t>
            </a:r>
            <a:r>
              <a:rPr lang="da-DK" sz="1200" dirty="0">
                <a:latin typeface="Times New Roman" panose="02020603050405020304" pitchFamily="18" charset="0"/>
                <a:ea typeface="Times New Roman" panose="02020603050405020304" pitchFamily="18" charset="0"/>
              </a:rPr>
              <a:t>for klubmedlemmer bliver derfor 130+600=730 kr. For 2017.</a:t>
            </a:r>
          </a:p>
          <a:p>
            <a:pPr lvl="0" algn="just">
              <a:lnSpc>
                <a:spcPct val="150000"/>
              </a:lnSpc>
            </a:pPr>
            <a:r>
              <a:rPr lang="da-DK" sz="1200" dirty="0" smtClean="0">
                <a:latin typeface="Times New Roman" panose="02020603050405020304" pitchFamily="18" charset="0"/>
                <a:ea typeface="Times New Roman" panose="02020603050405020304" pitchFamily="18" charset="0"/>
              </a:rPr>
              <a:t>4) </a:t>
            </a:r>
            <a:r>
              <a:rPr lang="da-DK" sz="1200" dirty="0">
                <a:latin typeface="Times New Roman" panose="02020603050405020304" pitchFamily="18" charset="0"/>
                <a:ea typeface="Times New Roman" panose="02020603050405020304" pitchFamily="18" charset="0"/>
              </a:rPr>
              <a:t> </a:t>
            </a: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Nyt spillersæt er ankommet. Vi har netop besluttet at det gerne skal holde i 4 sæsoner, da der er afsat til nyt spillesæt i 2020.  Der er købt to </a:t>
            </a:r>
            <a:r>
              <a:rPr lang="da-DK" sz="1200" dirty="0" err="1">
                <a:latin typeface="Times New Roman" panose="02020603050405020304" pitchFamily="18" charset="0"/>
                <a:ea typeface="Times New Roman" panose="02020603050405020304" pitchFamily="18" charset="0"/>
              </a:rPr>
              <a:t>Selectbolde</a:t>
            </a:r>
            <a:r>
              <a:rPr lang="da-DK" sz="1200" dirty="0">
                <a:latin typeface="Times New Roman" panose="02020603050405020304" pitchFamily="18" charset="0"/>
                <a:ea typeface="Times New Roman" panose="02020603050405020304" pitchFamily="18" charset="0"/>
              </a:rPr>
              <a:t>, de trøjer der er købt i sin tid bliver givet til dem, der i klubbens spæde start var med til at betale dem. </a:t>
            </a: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kampdato: Formand advokere for at vi skifter kampdage til mandag-onsdag. Formanden advokere yderlige for kamptidspunktet til 19.00. De tilstedeværende medlemmer er enige og forslaget er enstemmigt vedtaget. Vi vil ansøge om træningstider til torsdag fra kl. 19.00 Der vil blive søgt flere steder, men vi regner med, at træning vil blive på lykkeboskolens faciliteter igen.</a:t>
            </a: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Bødekasse: Penge for 2015 er blevet indkrævet. For 2016 vil bøder blive brugt til julefrokost og indkrævet omkring sæsonafslutning. </a:t>
            </a:r>
            <a:r>
              <a:rPr lang="da-DK" sz="1200" dirty="0" err="1">
                <a:latin typeface="Times New Roman" panose="02020603050405020304" pitchFamily="18" charset="0"/>
                <a:ea typeface="Times New Roman" panose="02020603050405020304" pitchFamily="18" charset="0"/>
              </a:rPr>
              <a:t>Holdsportløsning</a:t>
            </a:r>
            <a:r>
              <a:rPr lang="da-DK" sz="1200" dirty="0">
                <a:latin typeface="Times New Roman" panose="02020603050405020304" pitchFamily="18" charset="0"/>
                <a:ea typeface="Times New Roman" panose="02020603050405020304" pitchFamily="18" charset="0"/>
              </a:rPr>
              <a:t>: formand oplærer bødekasseansvarlig til at bruge Holdsport til at administrere bøderne. Bestyrelsen anbefaler på det kraftigste, at samtlige medlemmer tjekker op på bødereglementet på Holdsport.dk. Ændringer kan tages op til diskussion, men de tilstedeværende medlemmer ved generalforsamlingen har valgt at godkende det nuværende reglement.</a:t>
            </a:r>
          </a:p>
          <a:p>
            <a:pPr lvl="0" algn="just">
              <a:lnSpc>
                <a:spcPct val="150000"/>
              </a:lnSpc>
            </a:pPr>
            <a:r>
              <a:rPr lang="da-DK" sz="1200" dirty="0" smtClean="0">
                <a:latin typeface="Times New Roman" panose="02020603050405020304" pitchFamily="18" charset="0"/>
                <a:ea typeface="Times New Roman" panose="02020603050405020304" pitchFamily="18" charset="0"/>
              </a:rPr>
              <a:t>5)  </a:t>
            </a:r>
            <a:r>
              <a:rPr lang="da-DK" sz="1200" dirty="0" err="1" smtClean="0">
                <a:latin typeface="Times New Roman" panose="02020603050405020304" pitchFamily="18" charset="0"/>
                <a:ea typeface="Times New Roman" panose="02020603050405020304" pitchFamily="18" charset="0"/>
              </a:rPr>
              <a:t>Kasseren</a:t>
            </a:r>
            <a:r>
              <a:rPr lang="da-DK" sz="1200" dirty="0" smtClean="0">
                <a:latin typeface="Times New Roman" panose="02020603050405020304" pitchFamily="18" charset="0"/>
                <a:ea typeface="Times New Roman" panose="02020603050405020304" pitchFamily="18" charset="0"/>
              </a:rPr>
              <a:t> </a:t>
            </a:r>
            <a:r>
              <a:rPr lang="da-DK" sz="1200" dirty="0">
                <a:latin typeface="Times New Roman" panose="02020603050405020304" pitchFamily="18" charset="0"/>
                <a:ea typeface="Times New Roman" panose="02020603050405020304" pitchFamily="18" charset="0"/>
              </a:rPr>
              <a:t>anbefaler, at der tages kontakt til FB Bull, for at høre, om vi kan hoppe med på deres træningstid, da der ikke er flere ledige haller, men kun gymnastiksale. </a:t>
            </a:r>
            <a:endParaRPr lang="da-DK" sz="1200" dirty="0" smtClean="0">
              <a:latin typeface="Times New Roman" panose="02020603050405020304" pitchFamily="18" charset="0"/>
              <a:ea typeface="Times New Roman" panose="02020603050405020304" pitchFamily="18" charset="0"/>
            </a:endParaRPr>
          </a:p>
          <a:p>
            <a:pPr lvl="0" algn="just">
              <a:lnSpc>
                <a:spcPct val="150000"/>
              </a:lnSpc>
            </a:pPr>
            <a:r>
              <a:rPr lang="da-DK" sz="1200" dirty="0" smtClean="0">
                <a:latin typeface="Times New Roman" panose="02020603050405020304" pitchFamily="18" charset="0"/>
                <a:ea typeface="Times New Roman" panose="02020603050405020304" pitchFamily="18" charset="0"/>
              </a:rPr>
              <a:t>6) </a:t>
            </a:r>
            <a:r>
              <a:rPr lang="da-DK" sz="1200" b="1" dirty="0">
                <a:latin typeface="Times New Roman" panose="02020603050405020304" pitchFamily="18" charset="0"/>
                <a:ea typeface="Times New Roman" panose="02020603050405020304" pitchFamily="18" charset="0"/>
              </a:rPr>
              <a:t> </a:t>
            </a:r>
            <a:endParaRPr lang="da-DK" sz="1200" dirty="0">
              <a:latin typeface="Times New Roman" panose="02020603050405020304" pitchFamily="18" charset="0"/>
              <a:ea typeface="Times New Roman" panose="02020603050405020304" pitchFamily="18" charset="0"/>
            </a:endParaRP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Der er ikke blevet søgt om faste tider, men medlemmer kan skrive til enten Kasper Tange Jørgensen eller Rene Frederiksen, der derefter vil book en gymnastiksal. Skriv til foreningens e-mail.</a:t>
            </a: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Julefrokost: Bestyrelsen beslutter at datoen for julefrokosten bliver d. 19. november. Medlemmer, der ønsker at afholde eventen, kan byde ind.</a:t>
            </a: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Nikolaj Bangsted Lem Christensen er blevet udpeget til Korallen </a:t>
            </a:r>
            <a:r>
              <a:rPr lang="da-DK" sz="1200" dirty="0" err="1">
                <a:latin typeface="Times New Roman" panose="02020603050405020304" pitchFamily="18" charset="0"/>
                <a:ea typeface="Times New Roman" panose="02020603050405020304" pitchFamily="18" charset="0"/>
              </a:rPr>
              <a:t>BKs</a:t>
            </a:r>
            <a:r>
              <a:rPr lang="da-DK" sz="1200" dirty="0">
                <a:latin typeface="Times New Roman" panose="02020603050405020304" pitchFamily="18" charset="0"/>
                <a:ea typeface="Times New Roman" panose="02020603050405020304" pitchFamily="18" charset="0"/>
              </a:rPr>
              <a:t> nye kasser.</a:t>
            </a:r>
          </a:p>
          <a:p>
            <a:pPr>
              <a:spcAft>
                <a:spcPts val="0"/>
              </a:spcAft>
            </a:pPr>
            <a:r>
              <a:rPr lang="da-DK" sz="1200" dirty="0">
                <a:latin typeface="Times New Roman" panose="02020603050405020304" pitchFamily="18" charset="0"/>
                <a:ea typeface="Times New Roman" panose="02020603050405020304" pitchFamily="18" charset="0"/>
              </a:rPr>
              <a:t/>
            </a:r>
            <a:br>
              <a:rPr lang="da-DK" sz="1200" dirty="0">
                <a:latin typeface="Times New Roman" panose="02020603050405020304" pitchFamily="18" charset="0"/>
                <a:ea typeface="Times New Roman" panose="02020603050405020304" pitchFamily="18" charset="0"/>
              </a:rPr>
            </a:br>
            <a:r>
              <a:rPr lang="da-DK" sz="1200" dirty="0">
                <a:latin typeface="Times New Roman" panose="02020603050405020304" pitchFamily="18" charset="0"/>
                <a:ea typeface="Times New Roman" panose="02020603050405020304" pitchFamily="18" charset="0"/>
              </a:rPr>
              <a:t> </a:t>
            </a:r>
          </a:p>
          <a:p>
            <a:pPr lvl="0" algn="just">
              <a:lnSpc>
                <a:spcPct val="150000"/>
              </a:lnSpc>
            </a:pPr>
            <a:r>
              <a:rPr lang="da-DK" sz="1200" dirty="0" smtClean="0">
                <a:latin typeface="Times New Roman" panose="02020603050405020304" pitchFamily="18" charset="0"/>
                <a:ea typeface="Times New Roman" panose="02020603050405020304" pitchFamily="18" charset="0"/>
              </a:rPr>
              <a:t>7)</a:t>
            </a:r>
            <a:endParaRPr lang="da-DK" sz="1200" dirty="0">
              <a:latin typeface="Times New Roman" panose="02020603050405020304" pitchFamily="18" charset="0"/>
              <a:ea typeface="Times New Roman" panose="02020603050405020304" pitchFamily="18" charset="0"/>
            </a:endParaRP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Hjemmeside: Vi er røget ind under holdsport, men der mangler tekst på hjemmesiden. Nyudnævnt kassér Nikolaj Bangsted Lem Christensen skriver historie om klubben.</a:t>
            </a:r>
          </a:p>
          <a:p>
            <a:pPr marL="742950" lvl="1" indent="-285750" algn="just">
              <a:lnSpc>
                <a:spcPct val="150000"/>
              </a:lnSpc>
              <a:buFont typeface="+mj-lt"/>
              <a:buAutoNum type="alphaLcPeriod"/>
            </a:pPr>
            <a:r>
              <a:rPr lang="da-DK" sz="1200" dirty="0">
                <a:latin typeface="Times New Roman" panose="02020603050405020304" pitchFamily="18" charset="0"/>
                <a:ea typeface="Times New Roman" panose="02020603050405020304" pitchFamily="18" charset="0"/>
              </a:rPr>
              <a:t>Kampreferater: Vi stikker en finger i jorden, og høre om vi skal indføre påtvungen kampreferat, ligesom vi har tvungen vask for hver kamp.</a:t>
            </a:r>
            <a:endParaRPr lang="da-DK" sz="1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30842743"/>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1108</Words>
  <Application>Microsoft Office PowerPoint</Application>
  <PresentationFormat>Widescreen</PresentationFormat>
  <Paragraphs>232</Paragraphs>
  <Slides>13</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13</vt:i4>
      </vt:variant>
    </vt:vector>
  </HeadingPairs>
  <TitlesOfParts>
    <vt:vector size="19" baseType="lpstr">
      <vt:lpstr>Arial</vt:lpstr>
      <vt:lpstr>Calibri</vt:lpstr>
      <vt:lpstr>Calibri Light</vt:lpstr>
      <vt:lpstr>Times New Roman</vt:lpstr>
      <vt:lpstr>Wingdings</vt:lpstr>
      <vt:lpstr>Office-tema</vt:lpstr>
      <vt:lpstr>KORALLEN BOLD KLUB anno 2011</vt:lpstr>
      <vt:lpstr>Dagsorden</vt:lpstr>
      <vt:lpstr>Første punkt</vt:lpstr>
      <vt:lpstr>Andet punkt</vt:lpstr>
      <vt:lpstr>Andet punkt</vt:lpstr>
      <vt:lpstr>Tredje punkt</vt:lpstr>
      <vt:lpstr>Fjerde punkt</vt:lpstr>
      <vt:lpstr>Femte punkt</vt:lpstr>
      <vt:lpstr>Sjette punkt</vt:lpstr>
      <vt:lpstr>Syvende punkt</vt:lpstr>
      <vt:lpstr>Ottende punkt</vt:lpstr>
      <vt:lpstr>PowerPoint-præsentation</vt:lpstr>
      <vt:lpstr>PowerPoint-præsentation</vt:lpstr>
    </vt:vector>
  </TitlesOfParts>
  <Company>Gentofte Kommune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Kasper Tange Jørgensen (ktjo)</dc:creator>
  <cp:lastModifiedBy>Kasper Tange Jørgensen (ktjo)</cp:lastModifiedBy>
  <cp:revision>16</cp:revision>
  <dcterms:created xsi:type="dcterms:W3CDTF">2016-08-19T11:17:54Z</dcterms:created>
  <dcterms:modified xsi:type="dcterms:W3CDTF">2017-01-04T13:01:19Z</dcterms:modified>
</cp:coreProperties>
</file>